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86" r:id="rId3"/>
    <p:sldId id="293" r:id="rId4"/>
    <p:sldId id="288" r:id="rId5"/>
    <p:sldId id="262" r:id="rId6"/>
    <p:sldId id="272" r:id="rId7"/>
    <p:sldId id="284" r:id="rId8"/>
    <p:sldId id="280" r:id="rId9"/>
    <p:sldId id="281" r:id="rId10"/>
    <p:sldId id="278" r:id="rId11"/>
    <p:sldId id="282" r:id="rId12"/>
    <p:sldId id="279" r:id="rId13"/>
    <p:sldId id="289" r:id="rId14"/>
    <p:sldId id="269" r:id="rId15"/>
    <p:sldId id="290" r:id="rId16"/>
    <p:sldId id="261" r:id="rId17"/>
    <p:sldId id="270" r:id="rId18"/>
    <p:sldId id="292" r:id="rId19"/>
    <p:sldId id="285" r:id="rId20"/>
    <p:sldId id="263" r:id="rId21"/>
    <p:sldId id="271" r:id="rId22"/>
    <p:sldId id="273" r:id="rId23"/>
    <p:sldId id="267" r:id="rId24"/>
    <p:sldId id="259" r:id="rId25"/>
    <p:sldId id="268" r:id="rId26"/>
    <p:sldId id="260" r:id="rId27"/>
    <p:sldId id="274" r:id="rId28"/>
    <p:sldId id="264" r:id="rId29"/>
    <p:sldId id="265" r:id="rId30"/>
    <p:sldId id="275" r:id="rId31"/>
    <p:sldId id="258" r:id="rId32"/>
    <p:sldId id="276" r:id="rId33"/>
    <p:sldId id="287" r:id="rId34"/>
    <p:sldId id="291" r:id="rId35"/>
    <p:sldId id="283" r:id="rId36"/>
    <p:sldId id="277" r:id="rId37"/>
    <p:sldId id="26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166A"/>
    <a:srgbClr val="ACDB2F"/>
    <a:srgbClr val="D2FFE8"/>
    <a:srgbClr val="E88181"/>
    <a:srgbClr val="FF6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15"/>
    <p:restoredTop sz="94637"/>
  </p:normalViewPr>
  <p:slideViewPr>
    <p:cSldViewPr snapToGrid="0" snapToObjects="1">
      <p:cViewPr>
        <p:scale>
          <a:sx n="69" d="100"/>
          <a:sy n="69" d="100"/>
        </p:scale>
        <p:origin x="3312" y="2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ADCE0-AC34-0F43-AA47-B2453C6C063F}" type="datetimeFigureOut">
              <a:rPr lang="en-US" smtClean="0"/>
              <a:t>2/27/21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D24E4B-8F0E-3D41-B964-A1EB624F5F77}" type="slidenum">
              <a:rPr lang="en-US" smtClean="0"/>
              <a:t>‹#›</a:t>
            </a:fld>
            <a:endParaRPr lang="en-US"/>
          </a:p>
        </p:txBody>
      </p:sp>
    </p:spTree>
    <p:extLst>
      <p:ext uri="{BB962C8B-B14F-4D97-AF65-F5344CB8AC3E}">
        <p14:creationId xmlns:p14="http://schemas.microsoft.com/office/powerpoint/2010/main" val="91536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24E4B-8F0E-3D41-B964-A1EB624F5F77}" type="slidenum">
              <a:rPr lang="en-US" smtClean="0"/>
              <a:t>3</a:t>
            </a:fld>
            <a:endParaRPr lang="en-US"/>
          </a:p>
        </p:txBody>
      </p:sp>
    </p:spTree>
    <p:extLst>
      <p:ext uri="{BB962C8B-B14F-4D97-AF65-F5344CB8AC3E}">
        <p14:creationId xmlns:p14="http://schemas.microsoft.com/office/powerpoint/2010/main" val="2159751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24E4B-8F0E-3D41-B964-A1EB624F5F77}" type="slidenum">
              <a:rPr lang="en-US" smtClean="0"/>
              <a:t>16</a:t>
            </a:fld>
            <a:endParaRPr lang="en-US"/>
          </a:p>
        </p:txBody>
      </p:sp>
    </p:spTree>
    <p:extLst>
      <p:ext uri="{BB962C8B-B14F-4D97-AF65-F5344CB8AC3E}">
        <p14:creationId xmlns:p14="http://schemas.microsoft.com/office/powerpoint/2010/main" val="342088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8286-8707-8741-B0EF-FA65607293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FF755C-AB73-6A45-8B58-BA304FEC8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ADB5D1-1983-124D-9AB2-45F827AA0EB0}"/>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6995CC0F-6E58-4A42-A904-B56DF3B5A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F3063-ED2D-1D4C-8E28-1A9F4AE8242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3255314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8300-5DFF-4347-874A-D1232FC3C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18163-5572-8149-ADDC-1658AA3945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06EFF-6DBF-9B4F-9A1A-1496D441EEC8}"/>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4A42CF26-C0E9-D146-9622-8D246B027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AC58C-154B-5448-B003-575D0980EF34}"/>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56481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B1E42-6B66-FB4D-807D-4FA9996658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127677-28C6-C540-A44A-DEA4FE70FC8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0406D-D951-2D4C-AC7F-9B30292C1DA3}"/>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3F17EEBD-4579-FB45-8681-E74E149BF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9DDD9-160E-B043-BE71-3C602165B88A}"/>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99771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609C-EA7C-9B4B-845D-3131C29C4F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8D2692-47F7-6640-B850-03D5D5B244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C8340-49B8-9F40-8BE1-5EAF918A22C0}"/>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A0406AD8-24C9-3445-9828-F08E4ACC4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5A708-AE6E-5A45-963F-646BC6E9C74F}"/>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80425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FBAA-1F28-7044-B165-D697A84DDD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7FAE11-5989-144E-97E9-309B1C77C0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D7F7B2-BEDE-B643-9B42-7C17D8D82462}"/>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4A54E8F3-1AD5-5C49-A8F6-9CB103A53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6A698-6E95-4F4A-A9F4-612247DD6CE4}"/>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265433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C48C-97B2-DB4E-B782-1CE2E8FCA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5FB3F1-75D8-E242-9C39-ACDF14A12F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795199-FFF4-494A-90BB-B22F61E3E8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03207A-D174-AF4E-AA81-E0E061837DDB}"/>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6" name="Footer Placeholder 5">
            <a:extLst>
              <a:ext uri="{FF2B5EF4-FFF2-40B4-BE49-F238E27FC236}">
                <a16:creationId xmlns:a16="http://schemas.microsoft.com/office/drawing/2014/main" id="{64BE2173-E9E8-C045-97F7-BD9939DC1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C1251-1C05-6947-84E0-D20D875DA86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94094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B4ED-E6F1-1140-ACE3-75BF093C61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E37C8B-6E7F-D14C-BD7D-16AAB5BDA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7D193F-0D78-144F-9DA9-D58710DEC4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31142-C55F-3848-86C3-D2CEE24511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AC9E560-13B6-B344-AD2C-8E2CBAFD82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2E258B-9E86-4A4E-9D19-3BBF026DBB65}"/>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8" name="Footer Placeholder 7">
            <a:extLst>
              <a:ext uri="{FF2B5EF4-FFF2-40B4-BE49-F238E27FC236}">
                <a16:creationId xmlns:a16="http://schemas.microsoft.com/office/drawing/2014/main" id="{179864A2-18C9-E94A-9CDA-D55A07B497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E84E90-7C3E-534D-863C-2F8F2F7E6761}"/>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82403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EFAE-C41D-2041-806E-59A1D0A43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C7E571-EDB0-0148-BA24-F522E7281670}"/>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4" name="Footer Placeholder 3">
            <a:extLst>
              <a:ext uri="{FF2B5EF4-FFF2-40B4-BE49-F238E27FC236}">
                <a16:creationId xmlns:a16="http://schemas.microsoft.com/office/drawing/2014/main" id="{75F2C0F6-793C-3B44-A263-8F485B43A0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AEAC78-F908-FB42-88FA-B091F53DA947}"/>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252550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763E9-A113-554A-B0EE-2CF811CEF911}"/>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3" name="Footer Placeholder 2">
            <a:extLst>
              <a:ext uri="{FF2B5EF4-FFF2-40B4-BE49-F238E27FC236}">
                <a16:creationId xmlns:a16="http://schemas.microsoft.com/office/drawing/2014/main" id="{14A29498-CBDD-7342-9304-5C02BBFED6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884655-263B-9A45-B00B-97AA04E97F5F}"/>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232628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0676-1AF2-1041-A52B-0B912302DD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F75A36-DC5D-9F4C-8A2B-89E9173501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24E0EA-6A92-A041-8192-57E473E7E3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792DF5-C07A-214D-AF28-D604F9E14784}"/>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6" name="Footer Placeholder 5">
            <a:extLst>
              <a:ext uri="{FF2B5EF4-FFF2-40B4-BE49-F238E27FC236}">
                <a16:creationId xmlns:a16="http://schemas.microsoft.com/office/drawing/2014/main" id="{4E240ED2-61A0-2146-9EC9-D5C8E3805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352CC-11DF-E14F-84E2-EA909504F651}"/>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20419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1894-7077-7448-AAD3-421E54552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43C99-6832-574E-BC11-083586C359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2D1F40-975C-2E41-9796-A6D6134222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86C8F9-42B7-234A-A142-29153C46B194}"/>
              </a:ext>
            </a:extLst>
          </p:cNvPr>
          <p:cNvSpPr>
            <a:spLocks noGrp="1"/>
          </p:cNvSpPr>
          <p:nvPr>
            <p:ph type="dt" sz="half" idx="10"/>
          </p:nvPr>
        </p:nvSpPr>
        <p:spPr/>
        <p:txBody>
          <a:bodyPr/>
          <a:lstStyle/>
          <a:p>
            <a:fld id="{E3078351-6F01-5D46-8474-CCE082A774DF}" type="datetimeFigureOut">
              <a:rPr lang="en-US" smtClean="0"/>
              <a:t>2/27/21</a:t>
            </a:fld>
            <a:endParaRPr lang="en-US"/>
          </a:p>
        </p:txBody>
      </p:sp>
      <p:sp>
        <p:nvSpPr>
          <p:cNvPr id="6" name="Footer Placeholder 5">
            <a:extLst>
              <a:ext uri="{FF2B5EF4-FFF2-40B4-BE49-F238E27FC236}">
                <a16:creationId xmlns:a16="http://schemas.microsoft.com/office/drawing/2014/main" id="{A6B991AA-94F8-4F4B-917D-8089FADDC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FB979-A4D1-324C-987A-D04D83E0547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3314928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43245-EFFD-C445-A3D6-15F6F29CA6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745B56-E387-0945-AC1A-08193CC432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1E70D-1898-3346-B2B4-A8DC38E1F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78351-6F01-5D46-8474-CCE082A774DF}" type="datetimeFigureOut">
              <a:rPr lang="en-US" smtClean="0"/>
              <a:t>2/27/21</a:t>
            </a:fld>
            <a:endParaRPr lang="en-US"/>
          </a:p>
        </p:txBody>
      </p:sp>
      <p:sp>
        <p:nvSpPr>
          <p:cNvPr id="5" name="Footer Placeholder 4">
            <a:extLst>
              <a:ext uri="{FF2B5EF4-FFF2-40B4-BE49-F238E27FC236}">
                <a16:creationId xmlns:a16="http://schemas.microsoft.com/office/drawing/2014/main" id="{B4A5F5DB-FA97-4B4C-9A7A-0AC88CC4C7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1BC64A-9E19-C741-9475-50F446AD0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845212-930C-DB48-9EB1-F9E1687A4701}" type="slidenum">
              <a:rPr lang="en-US" smtClean="0"/>
              <a:t>‹#›</a:t>
            </a:fld>
            <a:endParaRPr lang="en-US"/>
          </a:p>
        </p:txBody>
      </p:sp>
    </p:spTree>
    <p:extLst>
      <p:ext uri="{BB962C8B-B14F-4D97-AF65-F5344CB8AC3E}">
        <p14:creationId xmlns:p14="http://schemas.microsoft.com/office/powerpoint/2010/main" val="41964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10" Type="http://schemas.openxmlformats.org/officeDocument/2006/relationships/image" Target="../media/image10.tiff"/><Relationship Id="rId4" Type="http://schemas.openxmlformats.org/officeDocument/2006/relationships/image" Target="../media/image4.png"/><Relationship Id="rId9" Type="http://schemas.openxmlformats.org/officeDocument/2006/relationships/image" Target="../media/image9.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1.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7685EC-F024-254A-9615-0F4454E581E1}"/>
              </a:ext>
            </a:extLst>
          </p:cNvPr>
          <p:cNvPicPr>
            <a:picLocks noChangeAspect="1"/>
          </p:cNvPicPr>
          <p:nvPr/>
        </p:nvPicPr>
        <p:blipFill>
          <a:blip r:embed="rId2"/>
          <a:stretch>
            <a:fillRect/>
          </a:stretch>
        </p:blipFill>
        <p:spPr>
          <a:xfrm>
            <a:off x="-870855" y="-640733"/>
            <a:ext cx="13062855" cy="8719456"/>
          </a:xfrm>
          <a:prstGeom prst="rect">
            <a:avLst/>
          </a:prstGeom>
        </p:spPr>
      </p:pic>
      <p:sp>
        <p:nvSpPr>
          <p:cNvPr id="2" name="Title 1">
            <a:extLst>
              <a:ext uri="{FF2B5EF4-FFF2-40B4-BE49-F238E27FC236}">
                <a16:creationId xmlns:a16="http://schemas.microsoft.com/office/drawing/2014/main" id="{BB8CA393-CDCC-6E4D-A2F6-E73221708C4D}"/>
              </a:ext>
            </a:extLst>
          </p:cNvPr>
          <p:cNvSpPr>
            <a:spLocks noGrp="1"/>
          </p:cNvSpPr>
          <p:nvPr>
            <p:ph type="ctrTitle"/>
          </p:nvPr>
        </p:nvSpPr>
        <p:spPr>
          <a:xfrm>
            <a:off x="-894522" y="396648"/>
            <a:ext cx="13086522" cy="2387600"/>
          </a:xfrm>
        </p:spPr>
        <p:txBody>
          <a:bodyPr/>
          <a:lstStyle/>
          <a:p>
            <a:r>
              <a:rPr lang="en-US" dirty="0">
                <a:latin typeface="American Typewriter" panose="02090604020004020304" pitchFamily="18" charset="77"/>
              </a:rPr>
              <a:t>New ways to read</a:t>
            </a:r>
          </a:p>
        </p:txBody>
      </p:sp>
      <p:sp>
        <p:nvSpPr>
          <p:cNvPr id="3" name="Subtitle 2">
            <a:extLst>
              <a:ext uri="{FF2B5EF4-FFF2-40B4-BE49-F238E27FC236}">
                <a16:creationId xmlns:a16="http://schemas.microsoft.com/office/drawing/2014/main" id="{7B75921E-3F13-5D45-AF75-55E343F73831}"/>
              </a:ext>
            </a:extLst>
          </p:cNvPr>
          <p:cNvSpPr>
            <a:spLocks noGrp="1"/>
          </p:cNvSpPr>
          <p:nvPr>
            <p:ph type="subTitle" idx="1"/>
          </p:nvPr>
        </p:nvSpPr>
        <p:spPr>
          <a:xfrm>
            <a:off x="-894522" y="2818265"/>
            <a:ext cx="13086522" cy="1655762"/>
          </a:xfrm>
        </p:spPr>
        <p:txBody>
          <a:bodyPr/>
          <a:lstStyle/>
          <a:p>
            <a:r>
              <a:rPr lang="en-US" sz="3200" dirty="0">
                <a:latin typeface="American Typewriter" panose="02090604020004020304" pitchFamily="18" charset="77"/>
              </a:rPr>
              <a:t>‘Language on a holiday’</a:t>
            </a:r>
          </a:p>
          <a:p>
            <a:endParaRPr lang="en-US" sz="3200" dirty="0">
              <a:latin typeface="American Typewriter" panose="02090604020004020304" pitchFamily="18" charset="77"/>
            </a:endParaRPr>
          </a:p>
          <a:p>
            <a:r>
              <a:rPr lang="en-US" sz="2800" i="1" dirty="0">
                <a:latin typeface="American Typewriter" panose="02090604020004020304" pitchFamily="18" charset="77"/>
              </a:rPr>
              <a:t>Machine learning applied to philosophical texts</a:t>
            </a:r>
          </a:p>
        </p:txBody>
      </p:sp>
      <p:sp>
        <p:nvSpPr>
          <p:cNvPr id="4" name="Subtitle 2">
            <a:extLst>
              <a:ext uri="{FF2B5EF4-FFF2-40B4-BE49-F238E27FC236}">
                <a16:creationId xmlns:a16="http://schemas.microsoft.com/office/drawing/2014/main" id="{DA6EAA5B-29F5-B044-A9B7-094F268607BF}"/>
              </a:ext>
            </a:extLst>
          </p:cNvPr>
          <p:cNvSpPr txBox="1">
            <a:spLocks/>
          </p:cNvSpPr>
          <p:nvPr/>
        </p:nvSpPr>
        <p:spPr>
          <a:xfrm>
            <a:off x="1076739" y="629367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American Typewriter" panose="02090604020004020304" pitchFamily="18" charset="77"/>
              </a:rPr>
              <a:t>Joshua Banks Mailman</a:t>
            </a:r>
          </a:p>
        </p:txBody>
      </p:sp>
      <p:sp>
        <p:nvSpPr>
          <p:cNvPr id="7" name="Subtitle 2">
            <a:extLst>
              <a:ext uri="{FF2B5EF4-FFF2-40B4-BE49-F238E27FC236}">
                <a16:creationId xmlns:a16="http://schemas.microsoft.com/office/drawing/2014/main" id="{077B5586-5F25-024F-8812-A6F54628563E}"/>
              </a:ext>
            </a:extLst>
          </p:cNvPr>
          <p:cNvSpPr txBox="1">
            <a:spLocks/>
          </p:cNvSpPr>
          <p:nvPr/>
        </p:nvSpPr>
        <p:spPr>
          <a:xfrm>
            <a:off x="1076739" y="660579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err="1">
                <a:latin typeface="American Typewriter" panose="02090604020004020304" pitchFamily="18" charset="77"/>
              </a:rPr>
              <a:t>jmailman@alumni.uchicago.edu</a:t>
            </a:r>
            <a:endParaRPr lang="en-US" sz="1000" dirty="0">
              <a:latin typeface="American Typewriter" panose="02090604020004020304" pitchFamily="18" charset="77"/>
            </a:endParaRPr>
          </a:p>
        </p:txBody>
      </p:sp>
    </p:spTree>
    <p:extLst>
      <p:ext uri="{BB962C8B-B14F-4D97-AF65-F5344CB8AC3E}">
        <p14:creationId xmlns:p14="http://schemas.microsoft.com/office/powerpoint/2010/main" val="396366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F094D-2ADA-DE4B-B769-C43A7C8A8B7D}"/>
              </a:ext>
            </a:extLst>
          </p:cNvPr>
          <p:cNvPicPr>
            <a:picLocks noChangeAspect="1"/>
          </p:cNvPicPr>
          <p:nvPr/>
        </p:nvPicPr>
        <p:blipFill>
          <a:blip r:embed="rId2"/>
          <a:stretch>
            <a:fillRect/>
          </a:stretch>
        </p:blipFill>
        <p:spPr>
          <a:xfrm>
            <a:off x="2549023" y="1118936"/>
            <a:ext cx="9436100" cy="2438400"/>
          </a:xfrm>
          <a:prstGeom prst="rect">
            <a:avLst/>
          </a:prstGeom>
        </p:spPr>
      </p:pic>
      <p:pic>
        <p:nvPicPr>
          <p:cNvPr id="4" name="Picture 3">
            <a:extLst>
              <a:ext uri="{FF2B5EF4-FFF2-40B4-BE49-F238E27FC236}">
                <a16:creationId xmlns:a16="http://schemas.microsoft.com/office/drawing/2014/main" id="{D794FDA8-D4BE-D948-9E00-BD98C595E225}"/>
              </a:ext>
            </a:extLst>
          </p:cNvPr>
          <p:cNvPicPr>
            <a:picLocks noChangeAspect="1"/>
          </p:cNvPicPr>
          <p:nvPr/>
        </p:nvPicPr>
        <p:blipFill>
          <a:blip r:embed="rId3"/>
          <a:stretch>
            <a:fillRect/>
          </a:stretch>
        </p:blipFill>
        <p:spPr>
          <a:xfrm>
            <a:off x="5085347" y="4089110"/>
            <a:ext cx="6833937" cy="2438690"/>
          </a:xfrm>
          <a:prstGeom prst="rect">
            <a:avLst/>
          </a:prstGeom>
        </p:spPr>
      </p:pic>
      <p:sp>
        <p:nvSpPr>
          <p:cNvPr id="5" name="TextBox 4">
            <a:extLst>
              <a:ext uri="{FF2B5EF4-FFF2-40B4-BE49-F238E27FC236}">
                <a16:creationId xmlns:a16="http://schemas.microsoft.com/office/drawing/2014/main" id="{2CC4AB51-DFAC-7149-96B1-133C83B03368}"/>
              </a:ext>
            </a:extLst>
          </p:cNvPr>
          <p:cNvSpPr txBox="1"/>
          <p:nvPr/>
        </p:nvSpPr>
        <p:spPr>
          <a:xfrm>
            <a:off x="256674" y="144379"/>
            <a:ext cx="6593304" cy="830997"/>
          </a:xfrm>
          <a:prstGeom prst="rect">
            <a:avLst/>
          </a:prstGeom>
          <a:noFill/>
        </p:spPr>
        <p:txBody>
          <a:bodyPr wrap="square" rtlCol="0">
            <a:spAutoFit/>
          </a:bodyPr>
          <a:lstStyle/>
          <a:p>
            <a:r>
              <a:rPr lang="en-US" sz="2400" dirty="0">
                <a:latin typeface="American Typewriter" panose="02090604020004020304" pitchFamily="18" charset="77"/>
              </a:rPr>
              <a:t>Paragraph topic flow </a:t>
            </a:r>
          </a:p>
          <a:p>
            <a:r>
              <a:rPr lang="en-US" sz="2400" dirty="0">
                <a:latin typeface="American Typewriter" panose="02090604020004020304" pitchFamily="18" charset="77"/>
              </a:rPr>
              <a:t>in longer passages</a:t>
            </a:r>
          </a:p>
        </p:txBody>
      </p:sp>
      <p:sp>
        <p:nvSpPr>
          <p:cNvPr id="6" name="TextBox 5">
            <a:extLst>
              <a:ext uri="{FF2B5EF4-FFF2-40B4-BE49-F238E27FC236}">
                <a16:creationId xmlns:a16="http://schemas.microsoft.com/office/drawing/2014/main" id="{27B582A5-443F-9A46-BC72-C99352C8DCA7}"/>
              </a:ext>
            </a:extLst>
          </p:cNvPr>
          <p:cNvSpPr txBox="1"/>
          <p:nvPr/>
        </p:nvSpPr>
        <p:spPr>
          <a:xfrm>
            <a:off x="7154779" y="3761873"/>
            <a:ext cx="6593304" cy="369332"/>
          </a:xfrm>
          <a:prstGeom prst="rect">
            <a:avLst/>
          </a:prstGeom>
          <a:noFill/>
        </p:spPr>
        <p:txBody>
          <a:bodyPr wrap="square" rtlCol="0">
            <a:spAutoFit/>
          </a:bodyPr>
          <a:lstStyle/>
          <a:p>
            <a:r>
              <a:rPr lang="en-US" b="1" dirty="0">
                <a:latin typeface="American Typewriter" panose="02090604020004020304" pitchFamily="18" charset="77"/>
              </a:rPr>
              <a:t>Whitehead’s</a:t>
            </a:r>
            <a:r>
              <a:rPr lang="en-US" dirty="0">
                <a:latin typeface="American Typewriter" panose="02090604020004020304" pitchFamily="18" charset="77"/>
              </a:rPr>
              <a:t> first chapter </a:t>
            </a:r>
            <a:r>
              <a:rPr lang="en-US" sz="1200" dirty="0">
                <a:latin typeface="American Typewriter" panose="02090604020004020304" pitchFamily="18" charset="77"/>
              </a:rPr>
              <a:t>(96 paragraphs)</a:t>
            </a:r>
          </a:p>
        </p:txBody>
      </p:sp>
      <p:sp>
        <p:nvSpPr>
          <p:cNvPr id="7" name="TextBox 6">
            <a:extLst>
              <a:ext uri="{FF2B5EF4-FFF2-40B4-BE49-F238E27FC236}">
                <a16:creationId xmlns:a16="http://schemas.microsoft.com/office/drawing/2014/main" id="{9691F6FE-1FCA-5C46-8AE9-3F937B736100}"/>
              </a:ext>
            </a:extLst>
          </p:cNvPr>
          <p:cNvSpPr txBox="1"/>
          <p:nvPr/>
        </p:nvSpPr>
        <p:spPr>
          <a:xfrm>
            <a:off x="7154779" y="838200"/>
            <a:ext cx="6593304" cy="369332"/>
          </a:xfrm>
          <a:prstGeom prst="rect">
            <a:avLst/>
          </a:prstGeom>
          <a:noFill/>
        </p:spPr>
        <p:txBody>
          <a:bodyPr wrap="square" rtlCol="0">
            <a:spAutoFit/>
          </a:bodyPr>
          <a:lstStyle/>
          <a:p>
            <a:r>
              <a:rPr lang="en-US" b="1" dirty="0">
                <a:latin typeface="American Typewriter" panose="02090604020004020304" pitchFamily="18" charset="77"/>
              </a:rPr>
              <a:t>Hume</a:t>
            </a:r>
            <a:r>
              <a:rPr lang="en-US" dirty="0">
                <a:latin typeface="American Typewriter" panose="02090604020004020304" pitchFamily="18" charset="77"/>
              </a:rPr>
              <a:t> </a:t>
            </a:r>
            <a:r>
              <a:rPr lang="en-US" sz="1200" dirty="0">
                <a:latin typeface="American Typewriter" panose="02090604020004020304" pitchFamily="18" charset="77"/>
              </a:rPr>
              <a:t>(first 96 paragraphs)</a:t>
            </a:r>
          </a:p>
        </p:txBody>
      </p:sp>
      <p:sp>
        <p:nvSpPr>
          <p:cNvPr id="8" name="Rectangle 7">
            <a:extLst>
              <a:ext uri="{FF2B5EF4-FFF2-40B4-BE49-F238E27FC236}">
                <a16:creationId xmlns:a16="http://schemas.microsoft.com/office/drawing/2014/main" id="{78EC5DD1-A52D-BC4F-A4FB-0A20A8E5DC0F}"/>
              </a:ext>
            </a:extLst>
          </p:cNvPr>
          <p:cNvSpPr/>
          <p:nvPr/>
        </p:nvSpPr>
        <p:spPr>
          <a:xfrm>
            <a:off x="2336803" y="1132114"/>
            <a:ext cx="2960914" cy="2322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BD3B1B1-AFC6-F749-A4F6-574103FF24DE}"/>
              </a:ext>
            </a:extLst>
          </p:cNvPr>
          <p:cNvSpPr txBox="1"/>
          <p:nvPr/>
        </p:nvSpPr>
        <p:spPr>
          <a:xfrm rot="16200000">
            <a:off x="4163980" y="1986836"/>
            <a:ext cx="1672383" cy="369332"/>
          </a:xfrm>
          <a:prstGeom prst="rect">
            <a:avLst/>
          </a:prstGeom>
          <a:noFill/>
        </p:spPr>
        <p:txBody>
          <a:bodyPr wrap="square" rtlCol="0">
            <a:spAutoFit/>
          </a:bodyPr>
          <a:lstStyle/>
          <a:p>
            <a:r>
              <a:rPr lang="en-US" dirty="0">
                <a:latin typeface="American Typewriter" panose="02090604020004020304" pitchFamily="18" charset="77"/>
              </a:rPr>
              <a:t>Four topics</a:t>
            </a:r>
          </a:p>
        </p:txBody>
      </p:sp>
      <p:sp>
        <p:nvSpPr>
          <p:cNvPr id="10" name="TextBox 9">
            <a:extLst>
              <a:ext uri="{FF2B5EF4-FFF2-40B4-BE49-F238E27FC236}">
                <a16:creationId xmlns:a16="http://schemas.microsoft.com/office/drawing/2014/main" id="{D276AD53-44DC-8A45-9708-143ADD694A95}"/>
              </a:ext>
            </a:extLst>
          </p:cNvPr>
          <p:cNvSpPr txBox="1"/>
          <p:nvPr/>
        </p:nvSpPr>
        <p:spPr>
          <a:xfrm rot="16200000">
            <a:off x="4163981" y="4994925"/>
            <a:ext cx="1672383" cy="369332"/>
          </a:xfrm>
          <a:prstGeom prst="rect">
            <a:avLst/>
          </a:prstGeom>
          <a:noFill/>
        </p:spPr>
        <p:txBody>
          <a:bodyPr wrap="square" rtlCol="0">
            <a:spAutoFit/>
          </a:bodyPr>
          <a:lstStyle/>
          <a:p>
            <a:r>
              <a:rPr lang="en-US" dirty="0">
                <a:latin typeface="American Typewriter" panose="02090604020004020304" pitchFamily="18" charset="77"/>
              </a:rPr>
              <a:t>Four topics</a:t>
            </a:r>
          </a:p>
        </p:txBody>
      </p:sp>
      <p:sp>
        <p:nvSpPr>
          <p:cNvPr id="11" name="TextBox 10">
            <a:extLst>
              <a:ext uri="{FF2B5EF4-FFF2-40B4-BE49-F238E27FC236}">
                <a16:creationId xmlns:a16="http://schemas.microsoft.com/office/drawing/2014/main" id="{ADD9FEC5-306B-634F-A53A-C82E55CF806A}"/>
              </a:ext>
            </a:extLst>
          </p:cNvPr>
          <p:cNvSpPr txBox="1"/>
          <p:nvPr/>
        </p:nvSpPr>
        <p:spPr>
          <a:xfrm>
            <a:off x="8142008" y="3421201"/>
            <a:ext cx="1018177" cy="230832"/>
          </a:xfrm>
          <a:prstGeom prst="rect">
            <a:avLst/>
          </a:prstGeom>
          <a:noFill/>
        </p:spPr>
        <p:txBody>
          <a:bodyPr wrap="square" rtlCol="0">
            <a:spAutoFit/>
          </a:bodyPr>
          <a:lstStyle/>
          <a:p>
            <a:r>
              <a:rPr lang="en-US" sz="900" dirty="0">
                <a:latin typeface="American Typewriter" panose="02090604020004020304" pitchFamily="18" charset="77"/>
              </a:rPr>
              <a:t>paragraph</a:t>
            </a:r>
          </a:p>
        </p:txBody>
      </p:sp>
      <p:sp>
        <p:nvSpPr>
          <p:cNvPr id="12" name="TextBox 11">
            <a:extLst>
              <a:ext uri="{FF2B5EF4-FFF2-40B4-BE49-F238E27FC236}">
                <a16:creationId xmlns:a16="http://schemas.microsoft.com/office/drawing/2014/main" id="{0D9D8FC5-5E74-2A4B-A014-913704339F57}"/>
              </a:ext>
            </a:extLst>
          </p:cNvPr>
          <p:cNvSpPr txBox="1"/>
          <p:nvPr/>
        </p:nvSpPr>
        <p:spPr>
          <a:xfrm>
            <a:off x="8142008" y="6436540"/>
            <a:ext cx="1018177" cy="230832"/>
          </a:xfrm>
          <a:prstGeom prst="rect">
            <a:avLst/>
          </a:prstGeom>
          <a:noFill/>
        </p:spPr>
        <p:txBody>
          <a:bodyPr wrap="square" rtlCol="0">
            <a:spAutoFit/>
          </a:bodyPr>
          <a:lstStyle/>
          <a:p>
            <a:r>
              <a:rPr lang="en-US" sz="900" dirty="0">
                <a:latin typeface="American Typewriter" panose="02090604020004020304" pitchFamily="18" charset="77"/>
              </a:rPr>
              <a:t>paragraph</a:t>
            </a:r>
          </a:p>
        </p:txBody>
      </p:sp>
    </p:spTree>
    <p:extLst>
      <p:ext uri="{BB962C8B-B14F-4D97-AF65-F5344CB8AC3E}">
        <p14:creationId xmlns:p14="http://schemas.microsoft.com/office/powerpoint/2010/main" val="733311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578AF-275E-284F-8817-C226F160D7E4}"/>
              </a:ext>
            </a:extLst>
          </p:cNvPr>
          <p:cNvPicPr>
            <a:picLocks noChangeAspect="1"/>
          </p:cNvPicPr>
          <p:nvPr/>
        </p:nvPicPr>
        <p:blipFill>
          <a:blip r:embed="rId2"/>
          <a:stretch>
            <a:fillRect/>
          </a:stretch>
        </p:blipFill>
        <p:spPr>
          <a:xfrm>
            <a:off x="4860757" y="647032"/>
            <a:ext cx="6914147" cy="3716422"/>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1038152" y="29028"/>
            <a:ext cx="2711116" cy="461665"/>
          </a:xfrm>
          <a:prstGeom prst="rect">
            <a:avLst/>
          </a:prstGeom>
          <a:noFill/>
        </p:spPr>
        <p:txBody>
          <a:bodyPr wrap="square" rtlCol="0">
            <a:spAutoFit/>
          </a:bodyPr>
          <a:lstStyle/>
          <a:p>
            <a:pPr algn="ctr"/>
            <a:r>
              <a:rPr lang="en-US" sz="2400" b="1"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429DB33-B5C7-874A-9A50-F0F931B91D5A}"/>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
        <p:nvSpPr>
          <p:cNvPr id="7" name="TextBox 6">
            <a:extLst>
              <a:ext uri="{FF2B5EF4-FFF2-40B4-BE49-F238E27FC236}">
                <a16:creationId xmlns:a16="http://schemas.microsoft.com/office/drawing/2014/main" id="{128A1B3A-0168-D54A-BC8A-CA0FE7849D40}"/>
              </a:ext>
            </a:extLst>
          </p:cNvPr>
          <p:cNvSpPr txBox="1"/>
          <p:nvPr/>
        </p:nvSpPr>
        <p:spPr>
          <a:xfrm>
            <a:off x="2860744" y="2405511"/>
            <a:ext cx="2645368" cy="338554"/>
          </a:xfrm>
          <a:prstGeom prst="rect">
            <a:avLst/>
          </a:prstGeom>
          <a:noFill/>
        </p:spPr>
        <p:txBody>
          <a:bodyPr wrap="square" rtlCol="0">
            <a:spAutoFit/>
          </a:bodyPr>
          <a:lstStyle/>
          <a:p>
            <a:pPr algn="ctr"/>
            <a:r>
              <a:rPr lang="en-US" sz="1600" dirty="0">
                <a:solidFill>
                  <a:srgbClr val="00B050"/>
                </a:solidFill>
                <a:latin typeface="American Typewriter" panose="02090604020004020304" pitchFamily="18" charset="77"/>
              </a:rPr>
              <a:t>Various topics</a:t>
            </a:r>
          </a:p>
        </p:txBody>
      </p:sp>
      <p:sp>
        <p:nvSpPr>
          <p:cNvPr id="10" name="TextBox 9">
            <a:extLst>
              <a:ext uri="{FF2B5EF4-FFF2-40B4-BE49-F238E27FC236}">
                <a16:creationId xmlns:a16="http://schemas.microsoft.com/office/drawing/2014/main" id="{202C5407-A3AC-124A-A4DB-AAD88545611B}"/>
              </a:ext>
            </a:extLst>
          </p:cNvPr>
          <p:cNvSpPr txBox="1"/>
          <p:nvPr/>
        </p:nvSpPr>
        <p:spPr>
          <a:xfrm>
            <a:off x="2860744" y="2667000"/>
            <a:ext cx="2645368" cy="338554"/>
          </a:xfrm>
          <a:prstGeom prst="rect">
            <a:avLst/>
          </a:prstGeom>
          <a:noFill/>
        </p:spPr>
        <p:txBody>
          <a:bodyPr wrap="square" rtlCol="0">
            <a:spAutoFit/>
          </a:bodyPr>
          <a:lstStyle/>
          <a:p>
            <a:pPr algn="ctr"/>
            <a:r>
              <a:rPr lang="en-US" sz="1600" dirty="0">
                <a:solidFill>
                  <a:srgbClr val="C00000"/>
                </a:solidFill>
                <a:latin typeface="American Typewriter" panose="02090604020004020304" pitchFamily="18" charset="77"/>
              </a:rPr>
              <a:t>surging and</a:t>
            </a:r>
          </a:p>
        </p:txBody>
      </p:sp>
      <p:sp>
        <p:nvSpPr>
          <p:cNvPr id="11" name="TextBox 10">
            <a:extLst>
              <a:ext uri="{FF2B5EF4-FFF2-40B4-BE49-F238E27FC236}">
                <a16:creationId xmlns:a16="http://schemas.microsoft.com/office/drawing/2014/main" id="{39C62944-88BB-3E43-A694-71EF283754CB}"/>
              </a:ext>
            </a:extLst>
          </p:cNvPr>
          <p:cNvSpPr txBox="1"/>
          <p:nvPr/>
        </p:nvSpPr>
        <p:spPr>
          <a:xfrm>
            <a:off x="2876786" y="2951748"/>
            <a:ext cx="2645368" cy="338554"/>
          </a:xfrm>
          <a:prstGeom prst="rect">
            <a:avLst/>
          </a:prstGeom>
          <a:noFill/>
        </p:spPr>
        <p:txBody>
          <a:bodyPr wrap="square" rtlCol="0">
            <a:spAutoFit/>
          </a:bodyPr>
          <a:lstStyle/>
          <a:p>
            <a:pPr algn="ctr"/>
            <a:r>
              <a:rPr lang="en-US" sz="1600" dirty="0">
                <a:solidFill>
                  <a:srgbClr val="00B0F0"/>
                </a:solidFill>
                <a:latin typeface="American Typewriter" panose="02090604020004020304" pitchFamily="18" charset="77"/>
              </a:rPr>
              <a:t>receding</a:t>
            </a:r>
          </a:p>
        </p:txBody>
      </p:sp>
      <p:pic>
        <p:nvPicPr>
          <p:cNvPr id="13" name="Picture 12">
            <a:extLst>
              <a:ext uri="{FF2B5EF4-FFF2-40B4-BE49-F238E27FC236}">
                <a16:creationId xmlns:a16="http://schemas.microsoft.com/office/drawing/2014/main" id="{122B5AC4-0752-8B42-883E-95CA3494807A}"/>
              </a:ext>
            </a:extLst>
          </p:cNvPr>
          <p:cNvPicPr>
            <a:picLocks noChangeAspect="1"/>
          </p:cNvPicPr>
          <p:nvPr/>
        </p:nvPicPr>
        <p:blipFill>
          <a:blip r:embed="rId3"/>
          <a:stretch>
            <a:fillRect/>
          </a:stretch>
        </p:blipFill>
        <p:spPr>
          <a:xfrm>
            <a:off x="96253" y="4323392"/>
            <a:ext cx="12504305" cy="2534608"/>
          </a:xfrm>
          <a:prstGeom prst="rect">
            <a:avLst/>
          </a:prstGeom>
        </p:spPr>
      </p:pic>
      <p:pic>
        <p:nvPicPr>
          <p:cNvPr id="14" name="Picture 13">
            <a:extLst>
              <a:ext uri="{FF2B5EF4-FFF2-40B4-BE49-F238E27FC236}">
                <a16:creationId xmlns:a16="http://schemas.microsoft.com/office/drawing/2014/main" id="{550F8433-2019-E54F-B05B-E769176FA761}"/>
              </a:ext>
            </a:extLst>
          </p:cNvPr>
          <p:cNvPicPr>
            <a:picLocks noChangeAspect="1"/>
          </p:cNvPicPr>
          <p:nvPr/>
        </p:nvPicPr>
        <p:blipFill>
          <a:blip r:embed="rId4"/>
          <a:stretch>
            <a:fillRect/>
          </a:stretch>
        </p:blipFill>
        <p:spPr>
          <a:xfrm>
            <a:off x="11764036" y="4662236"/>
            <a:ext cx="438836" cy="1786689"/>
          </a:xfrm>
          <a:prstGeom prst="rect">
            <a:avLst/>
          </a:prstGeom>
        </p:spPr>
      </p:pic>
      <p:sp>
        <p:nvSpPr>
          <p:cNvPr id="16" name="Rectangle 15">
            <a:extLst>
              <a:ext uri="{FF2B5EF4-FFF2-40B4-BE49-F238E27FC236}">
                <a16:creationId xmlns:a16="http://schemas.microsoft.com/office/drawing/2014/main" id="{AA2B9E6F-758D-BB41-A9E1-974C5289CD13}"/>
              </a:ext>
            </a:extLst>
          </p:cNvPr>
          <p:cNvSpPr/>
          <p:nvPr/>
        </p:nvSpPr>
        <p:spPr>
          <a:xfrm>
            <a:off x="0" y="663851"/>
            <a:ext cx="4973053" cy="6001643"/>
          </a:xfrm>
          <a:prstGeom prst="rect">
            <a:avLst/>
          </a:prstGeom>
          <a:solidFill>
            <a:schemeClr val="tx1">
              <a:alpha val="83000"/>
            </a:schemeClr>
          </a:solidFill>
          <a:ln cap="rnd">
            <a:noFill/>
          </a:ln>
        </p:spPr>
        <p:txBody>
          <a:bodyPr wrap="square">
            <a:spAutoFit/>
          </a:bodyPr>
          <a:lstStyle/>
          <a:p>
            <a:r>
              <a:rPr lang="en-US" sz="1200" dirty="0">
                <a:solidFill>
                  <a:srgbClr val="D2FFE8"/>
                </a:solidFill>
                <a:latin typeface="ACaslon Bold" panose="02020500000000000000" pitchFamily="18" charset="0"/>
              </a:rPr>
              <a:t>Larger generalities. In natural science this rigid method is the Baconian </a:t>
            </a:r>
          </a:p>
          <a:p>
            <a:r>
              <a:rPr lang="en-US" sz="1200" dirty="0">
                <a:solidFill>
                  <a:srgbClr val="D2FFE8"/>
                </a:solidFill>
                <a:latin typeface="ACaslon Bold" panose="02020500000000000000" pitchFamily="18" charset="0"/>
              </a:rPr>
              <a:t>method of induction, a method which, if consistently pursued, would have </a:t>
            </a:r>
          </a:p>
          <a:p>
            <a:r>
              <a:rPr lang="en-US" sz="1200" dirty="0">
                <a:solidFill>
                  <a:srgbClr val="D2FFE8"/>
                </a:solidFill>
                <a:latin typeface="ACaslon Bold" panose="02020500000000000000" pitchFamily="18" charset="0"/>
              </a:rPr>
              <a:t>left science where it found it. What Bacon omitted was the play of a </a:t>
            </a:r>
          </a:p>
          <a:p>
            <a:r>
              <a:rPr lang="en-US" sz="1200" dirty="0">
                <a:solidFill>
                  <a:srgbClr val="D2FFE8"/>
                </a:solidFill>
                <a:latin typeface="ACaslon Bold" panose="02020500000000000000" pitchFamily="18" charset="0"/>
              </a:rPr>
              <a:t>free imagination, controlled by the requirements of coherence and logic. </a:t>
            </a:r>
          </a:p>
          <a:p>
            <a:r>
              <a:rPr lang="en-US" sz="1200" dirty="0">
                <a:solidFill>
                  <a:srgbClr val="D2FFE8"/>
                </a:solidFill>
                <a:latin typeface="ACaslon Bold" panose="02020500000000000000" pitchFamily="18" charset="0"/>
              </a:rPr>
              <a:t>The true method of discovery is like the flight of an </a:t>
            </a:r>
            <a:r>
              <a:rPr lang="en-US" sz="1200" dirty="0" err="1">
                <a:solidFill>
                  <a:srgbClr val="D2FFE8"/>
                </a:solidFill>
                <a:latin typeface="ACaslon Bold" panose="02020500000000000000" pitchFamily="18" charset="0"/>
              </a:rPr>
              <a:t>aeroplane</a:t>
            </a:r>
            <a:r>
              <a:rPr lang="en-US" sz="1200" dirty="0">
                <a:solidFill>
                  <a:srgbClr val="D2FFE8"/>
                </a:solidFill>
                <a:latin typeface="ACaslon Bold" panose="02020500000000000000" pitchFamily="18" charset="0"/>
              </a:rPr>
              <a:t>. It starts </a:t>
            </a:r>
          </a:p>
          <a:p>
            <a:r>
              <a:rPr lang="en-US" sz="1200" dirty="0">
                <a:solidFill>
                  <a:srgbClr val="D2FFE8"/>
                </a:solidFill>
                <a:latin typeface="ACaslon Bold" panose="02020500000000000000" pitchFamily="18" charset="0"/>
              </a:rPr>
              <a:t>from the ground of particular observation; it makes a flight in the thin air </a:t>
            </a:r>
          </a:p>
          <a:p>
            <a:r>
              <a:rPr lang="en-US" sz="1200" dirty="0">
                <a:solidFill>
                  <a:srgbClr val="D2FFE8"/>
                </a:solidFill>
                <a:latin typeface="ACaslon Bold" panose="02020500000000000000" pitchFamily="18" charset="0"/>
              </a:rPr>
              <a:t>of imaginative generalization; and it again lands for renewed observation </a:t>
            </a:r>
          </a:p>
          <a:p>
            <a:r>
              <a:rPr lang="en-US" sz="1200" dirty="0">
                <a:solidFill>
                  <a:srgbClr val="D2FFE8"/>
                </a:solidFill>
                <a:latin typeface="ACaslon Bold" panose="02020500000000000000" pitchFamily="18" charset="0"/>
              </a:rPr>
              <a:t>rendered acute by rational interpretation. The reason for the success of </a:t>
            </a:r>
          </a:p>
          <a:p>
            <a:r>
              <a:rPr lang="en-US" sz="1200" dirty="0">
                <a:solidFill>
                  <a:srgbClr val="D2FFE8"/>
                </a:solidFill>
                <a:latin typeface="ACaslon Bold" panose="02020500000000000000" pitchFamily="18" charset="0"/>
              </a:rPr>
              <a:t>this method of imaginative rationalization is that, when the method of </a:t>
            </a:r>
          </a:p>
          <a:p>
            <a:r>
              <a:rPr lang="en-US" sz="1200" dirty="0">
                <a:solidFill>
                  <a:srgbClr val="D2FFE8"/>
                </a:solidFill>
                <a:latin typeface="ACaslon Bold" panose="02020500000000000000" pitchFamily="18" charset="0"/>
              </a:rPr>
              <a:t>difference fails, factors which are constantly present may yet be observed </a:t>
            </a:r>
          </a:p>
          <a:p>
            <a:r>
              <a:rPr lang="en-US" sz="1200" dirty="0">
                <a:solidFill>
                  <a:srgbClr val="D2FFE8"/>
                </a:solidFill>
                <a:latin typeface="ACaslon Bold" panose="02020500000000000000" pitchFamily="18" charset="0"/>
              </a:rPr>
              <a:t>under the influence of imaginative thought. Such thought supplies the </a:t>
            </a:r>
          </a:p>
          <a:p>
            <a:r>
              <a:rPr lang="en-US" sz="1200" dirty="0">
                <a:solidFill>
                  <a:srgbClr val="D2FFE8"/>
                </a:solidFill>
                <a:latin typeface="ACaslon Bold" panose="02020500000000000000" pitchFamily="18" charset="0"/>
              </a:rPr>
              <a:t>differences which the direct observation lacks. It can even play with in- </a:t>
            </a:r>
          </a:p>
          <a:p>
            <a:r>
              <a:rPr lang="en-US" sz="1200" dirty="0">
                <a:solidFill>
                  <a:srgbClr val="D2FFE8"/>
                </a:solidFill>
                <a:latin typeface="ACaslon Bold" panose="02020500000000000000" pitchFamily="18" charset="0"/>
              </a:rPr>
              <a:t>consistency; and can thus throw light on the consistent, and persistent, </a:t>
            </a:r>
          </a:p>
          <a:p>
            <a:r>
              <a:rPr lang="en-US" sz="1200" dirty="0">
                <a:solidFill>
                  <a:srgbClr val="D2FFE8"/>
                </a:solidFill>
                <a:latin typeface="ACaslon Bold" panose="02020500000000000000" pitchFamily="18" charset="0"/>
              </a:rPr>
              <a:t>elements in experience by comparison with what in imagination is </a:t>
            </a:r>
            <a:r>
              <a:rPr lang="en-US" sz="1200" dirty="0" err="1">
                <a:solidFill>
                  <a:srgbClr val="D2FFE8"/>
                </a:solidFill>
                <a:latin typeface="ACaslon Bold" panose="02020500000000000000" pitchFamily="18" charset="0"/>
              </a:rPr>
              <a:t>incon</a:t>
            </a:r>
            <a:r>
              <a:rPr lang="en-US" sz="1200" dirty="0">
                <a:solidFill>
                  <a:srgbClr val="D2FFE8"/>
                </a:solidFill>
                <a:latin typeface="ACaslon Bold" panose="02020500000000000000" pitchFamily="18" charset="0"/>
              </a:rPr>
              <a:t>- </a:t>
            </a:r>
          </a:p>
          <a:p>
            <a:r>
              <a:rPr lang="en-US" sz="1200" dirty="0" err="1">
                <a:solidFill>
                  <a:srgbClr val="D2FFE8"/>
                </a:solidFill>
                <a:latin typeface="ACaslon Bold" panose="02020500000000000000" pitchFamily="18" charset="0"/>
              </a:rPr>
              <a:t>sistent</a:t>
            </a:r>
            <a:r>
              <a:rPr lang="en-US" sz="1200" dirty="0">
                <a:solidFill>
                  <a:srgbClr val="D2FFE8"/>
                </a:solidFill>
                <a:latin typeface="ACaslon Bold" panose="02020500000000000000" pitchFamily="18" charset="0"/>
              </a:rPr>
              <a:t> with them. The negative judgment is the peak of mentality. But </a:t>
            </a:r>
          </a:p>
          <a:p>
            <a:r>
              <a:rPr lang="en-US" sz="1200" dirty="0">
                <a:solidFill>
                  <a:srgbClr val="D2FFE8"/>
                </a:solidFill>
                <a:latin typeface="ACaslon Bold" panose="02020500000000000000" pitchFamily="18" charset="0"/>
              </a:rPr>
              <a:t>the conditions for the success of imaginative construction must be rigidly </a:t>
            </a:r>
          </a:p>
          <a:p>
            <a:r>
              <a:rPr lang="en-US" sz="1200" dirty="0">
                <a:solidFill>
                  <a:srgbClr val="D2FFE8"/>
                </a:solidFill>
                <a:latin typeface="ACaslon Bold" panose="02020500000000000000" pitchFamily="18" charset="0"/>
              </a:rPr>
              <a:t>adhered to. In the first place, this construction must have its origin in the </a:t>
            </a:r>
          </a:p>
          <a:p>
            <a:r>
              <a:rPr lang="en-US" sz="1200" dirty="0">
                <a:solidFill>
                  <a:srgbClr val="D2FFE8"/>
                </a:solidFill>
                <a:latin typeface="ACaslon Bold" panose="02020500000000000000" pitchFamily="18" charset="0"/>
              </a:rPr>
              <a:t>generalization of particular factors discerned in particular topics of human </a:t>
            </a:r>
          </a:p>
          <a:p>
            <a:r>
              <a:rPr lang="en-US" sz="1200" dirty="0">
                <a:solidFill>
                  <a:srgbClr val="D2FFE8"/>
                </a:solidFill>
                <a:latin typeface="ACaslon Bold" panose="02020500000000000000" pitchFamily="18" charset="0"/>
              </a:rPr>
              <a:t>interest; for example, in physics, or in physiology, or in psychology, or in </a:t>
            </a:r>
          </a:p>
          <a:p>
            <a:r>
              <a:rPr lang="en-US" sz="1200" dirty="0">
                <a:solidFill>
                  <a:srgbClr val="D2FFE8"/>
                </a:solidFill>
                <a:latin typeface="ACaslon Bold" panose="02020500000000000000" pitchFamily="18" charset="0"/>
              </a:rPr>
              <a:t>aesthetics, or in ethical beliefs, or in sociology, or in languages conceived </a:t>
            </a:r>
          </a:p>
          <a:p>
            <a:r>
              <a:rPr lang="en-US" sz="1200" dirty="0">
                <a:solidFill>
                  <a:srgbClr val="D2FFE8"/>
                </a:solidFill>
                <a:latin typeface="ACaslon Bold" panose="02020500000000000000" pitchFamily="18" charset="0"/>
              </a:rPr>
              <a:t>as storehouses of human experience. In [8] this way the prime requisite, that </a:t>
            </a:r>
          </a:p>
          <a:p>
            <a:r>
              <a:rPr lang="en-US" sz="1200" dirty="0">
                <a:solidFill>
                  <a:srgbClr val="D2FFE8"/>
                </a:solidFill>
                <a:latin typeface="ACaslon Bold" panose="02020500000000000000" pitchFamily="18" charset="0"/>
              </a:rPr>
              <a:t>anyhow there shall be some important application, is secured. The success </a:t>
            </a:r>
          </a:p>
          <a:p>
            <a:r>
              <a:rPr lang="en-US" sz="1200" dirty="0">
                <a:solidFill>
                  <a:srgbClr val="D2FFE8"/>
                </a:solidFill>
                <a:latin typeface="ACaslon Bold" panose="02020500000000000000" pitchFamily="18" charset="0"/>
              </a:rPr>
              <a:t>of the imaginative experiment is always to be tested by the applicability </a:t>
            </a:r>
          </a:p>
          <a:p>
            <a:r>
              <a:rPr lang="en-US" sz="1200" dirty="0">
                <a:solidFill>
                  <a:srgbClr val="D2FFE8"/>
                </a:solidFill>
                <a:latin typeface="ACaslon Bold" panose="02020500000000000000" pitchFamily="18" charset="0"/>
              </a:rPr>
              <a:t>of its results beyond the restricted locus from which it originated. In de- </a:t>
            </a:r>
          </a:p>
          <a:p>
            <a:r>
              <a:rPr lang="en-US" sz="1200" dirty="0">
                <a:solidFill>
                  <a:srgbClr val="D2FFE8"/>
                </a:solidFill>
                <a:latin typeface="ACaslon Bold" panose="02020500000000000000" pitchFamily="18" charset="0"/>
              </a:rPr>
              <a:t>fault of such extended application, a generalization started from physics, </a:t>
            </a:r>
          </a:p>
          <a:p>
            <a:r>
              <a:rPr lang="en-US" sz="1200" dirty="0">
                <a:solidFill>
                  <a:srgbClr val="D2FFE8"/>
                </a:solidFill>
                <a:latin typeface="ACaslon Bold" panose="02020500000000000000" pitchFamily="18" charset="0"/>
              </a:rPr>
              <a:t>for example, remains merely an alternative expression of notions </a:t>
            </a:r>
            <a:r>
              <a:rPr lang="en-US" sz="1200" dirty="0" err="1">
                <a:solidFill>
                  <a:srgbClr val="D2FFE8"/>
                </a:solidFill>
                <a:latin typeface="ACaslon Bold" panose="02020500000000000000" pitchFamily="18" charset="0"/>
              </a:rPr>
              <a:t>appli</a:t>
            </a:r>
            <a:r>
              <a:rPr lang="en-US" sz="1200" dirty="0">
                <a:solidFill>
                  <a:srgbClr val="D2FFE8"/>
                </a:solidFill>
                <a:latin typeface="ACaslon Bold" panose="02020500000000000000" pitchFamily="18" charset="0"/>
              </a:rPr>
              <a:t>- </a:t>
            </a:r>
          </a:p>
          <a:p>
            <a:r>
              <a:rPr lang="en-US" sz="1200" dirty="0">
                <a:solidFill>
                  <a:srgbClr val="D2FFE8"/>
                </a:solidFill>
                <a:latin typeface="ACaslon Bold" panose="02020500000000000000" pitchFamily="18" charset="0"/>
              </a:rPr>
              <a:t>cable to physics. The partially successful philosophic generalization will, </a:t>
            </a:r>
          </a:p>
          <a:p>
            <a:r>
              <a:rPr lang="en-US" sz="1200" dirty="0">
                <a:solidFill>
                  <a:srgbClr val="D2FFE8"/>
                </a:solidFill>
                <a:latin typeface="ACaslon Bold" panose="02020500000000000000" pitchFamily="18" charset="0"/>
              </a:rPr>
              <a:t>if derived from physics, find applications in fields of experience beyond </a:t>
            </a:r>
          </a:p>
          <a:p>
            <a:r>
              <a:rPr lang="en-US" sz="1200" dirty="0">
                <a:solidFill>
                  <a:srgbClr val="D2FFE8"/>
                </a:solidFill>
                <a:latin typeface="ACaslon Bold" panose="02020500000000000000" pitchFamily="18" charset="0"/>
              </a:rPr>
              <a:t>physics. It will enlighten observation in those remote fields, so that gen- </a:t>
            </a:r>
          </a:p>
          <a:p>
            <a:r>
              <a:rPr lang="en-US" sz="1200" dirty="0" err="1">
                <a:solidFill>
                  <a:srgbClr val="D2FFE8"/>
                </a:solidFill>
                <a:latin typeface="ACaslon Bold" panose="02020500000000000000" pitchFamily="18" charset="0"/>
              </a:rPr>
              <a:t>eral</a:t>
            </a:r>
            <a:r>
              <a:rPr lang="en-US" sz="1200" dirty="0">
                <a:solidFill>
                  <a:srgbClr val="D2FFE8"/>
                </a:solidFill>
                <a:latin typeface="ACaslon Bold" panose="02020500000000000000" pitchFamily="18" charset="0"/>
              </a:rPr>
              <a:t> principles can be discerned as in process of illustration, which in </a:t>
            </a:r>
          </a:p>
          <a:p>
            <a:r>
              <a:rPr lang="en-US" sz="1200" dirty="0">
                <a:solidFill>
                  <a:srgbClr val="D2FFE8"/>
                </a:solidFill>
                <a:latin typeface="ACaslon Bold" panose="02020500000000000000" pitchFamily="18" charset="0"/>
              </a:rPr>
              <a:t>the absence of the imaginative generalization are obscured by their per- </a:t>
            </a:r>
          </a:p>
          <a:p>
            <a:r>
              <a:rPr lang="en-US" sz="1200" dirty="0" err="1">
                <a:solidFill>
                  <a:srgbClr val="D2FFE8"/>
                </a:solidFill>
                <a:latin typeface="ACaslon Bold" panose="02020500000000000000" pitchFamily="18" charset="0"/>
              </a:rPr>
              <a:t>sistent</a:t>
            </a:r>
            <a:r>
              <a:rPr lang="en-US" sz="1200" dirty="0">
                <a:solidFill>
                  <a:srgbClr val="D2FFE8"/>
                </a:solidFill>
                <a:latin typeface="ACaslon Bold" panose="02020500000000000000" pitchFamily="18" charset="0"/>
              </a:rPr>
              <a:t> exemplification. </a:t>
            </a:r>
            <a:endParaRPr lang="en-US" sz="1400" dirty="0">
              <a:solidFill>
                <a:srgbClr val="D2FFE8"/>
              </a:solidFill>
              <a:latin typeface="ACaslon Bold" panose="02020500000000000000" pitchFamily="18" charset="0"/>
            </a:endParaRPr>
          </a:p>
        </p:txBody>
      </p:sp>
      <p:sp>
        <p:nvSpPr>
          <p:cNvPr id="17" name="Arc 16">
            <a:extLst>
              <a:ext uri="{FF2B5EF4-FFF2-40B4-BE49-F238E27FC236}">
                <a16:creationId xmlns:a16="http://schemas.microsoft.com/office/drawing/2014/main" id="{652A498A-B861-F34D-9820-9F23B029A1F6}"/>
              </a:ext>
            </a:extLst>
          </p:cNvPr>
          <p:cNvSpPr/>
          <p:nvPr/>
        </p:nvSpPr>
        <p:spPr>
          <a:xfrm>
            <a:off x="-1572126" y="673769"/>
            <a:ext cx="12593053" cy="7715488"/>
          </a:xfrm>
          <a:prstGeom prst="arc">
            <a:avLst/>
          </a:prstGeom>
          <a:ln w="444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EE10CFB8-132B-D748-9DA7-1C844B6AF591}"/>
              </a:ext>
            </a:extLst>
          </p:cNvPr>
          <p:cNvSpPr/>
          <p:nvPr/>
        </p:nvSpPr>
        <p:spPr>
          <a:xfrm>
            <a:off x="10635916" y="4539916"/>
            <a:ext cx="866273" cy="818147"/>
          </a:xfrm>
          <a:prstGeom prst="ellipse">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DED550F-570F-0941-B65F-68E38F330FFC}"/>
              </a:ext>
            </a:extLst>
          </p:cNvPr>
          <p:cNvSpPr txBox="1"/>
          <p:nvPr/>
        </p:nvSpPr>
        <p:spPr>
          <a:xfrm>
            <a:off x="215423" y="319314"/>
            <a:ext cx="6593304" cy="338554"/>
          </a:xfrm>
          <a:prstGeom prst="rect">
            <a:avLst/>
          </a:prstGeom>
          <a:noFill/>
        </p:spPr>
        <p:txBody>
          <a:bodyPr wrap="square" rtlCol="0">
            <a:spAutoFit/>
          </a:bodyPr>
          <a:lstStyle/>
          <a:p>
            <a:r>
              <a:rPr lang="en-US" sz="1600" dirty="0">
                <a:solidFill>
                  <a:srgbClr val="00B050"/>
                </a:solidFill>
                <a:latin typeface="American Typewriter" panose="02090604020004020304" pitchFamily="18" charset="77"/>
              </a:rPr>
              <a:t>a more free-standing self-explanatory passage</a:t>
            </a:r>
          </a:p>
        </p:txBody>
      </p:sp>
    </p:spTree>
    <p:extLst>
      <p:ext uri="{BB962C8B-B14F-4D97-AF65-F5344CB8AC3E}">
        <p14:creationId xmlns:p14="http://schemas.microsoft.com/office/powerpoint/2010/main" val="195578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5" grpId="0"/>
      <p:bldP spid="1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0800000">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337926" y="3068956"/>
            <a:ext cx="12192000" cy="523220"/>
          </a:xfrm>
          <a:prstGeom prst="rect">
            <a:avLst/>
          </a:prstGeom>
          <a:noFill/>
        </p:spPr>
        <p:txBody>
          <a:bodyPr wrap="square" rtlCol="0">
            <a:spAutoFit/>
          </a:bodyPr>
          <a:lstStyle/>
          <a:p>
            <a:r>
              <a:rPr lang="en-US" sz="2800" dirty="0">
                <a:latin typeface="American Typewriter" panose="02090604020004020304" pitchFamily="18" charset="77"/>
              </a:rPr>
              <a:t>In terms of prevalent unusual wording</a:t>
            </a:r>
          </a:p>
        </p:txBody>
      </p:sp>
      <p:sp>
        <p:nvSpPr>
          <p:cNvPr id="5" name="TextBox 4">
            <a:extLst>
              <a:ext uri="{FF2B5EF4-FFF2-40B4-BE49-F238E27FC236}">
                <a16:creationId xmlns:a16="http://schemas.microsoft.com/office/drawing/2014/main" id="{A47FA5E1-0609-E74F-98A1-4317AB8B0BC2}"/>
              </a:ext>
            </a:extLst>
          </p:cNvPr>
          <p:cNvSpPr txBox="1"/>
          <p:nvPr/>
        </p:nvSpPr>
        <p:spPr>
          <a:xfrm>
            <a:off x="337926" y="1600200"/>
            <a:ext cx="12192000" cy="523220"/>
          </a:xfrm>
          <a:prstGeom prst="rect">
            <a:avLst/>
          </a:prstGeom>
          <a:noFill/>
        </p:spPr>
        <p:txBody>
          <a:bodyPr wrap="square" rtlCol="0">
            <a:spAutoFit/>
          </a:bodyPr>
          <a:lstStyle/>
          <a:p>
            <a:r>
              <a:rPr lang="en-US" sz="2800" dirty="0">
                <a:latin typeface="American Typewriter" panose="02090604020004020304" pitchFamily="18" charset="77"/>
              </a:rPr>
              <a:t>Consider the philosophical-discursive content</a:t>
            </a:r>
          </a:p>
        </p:txBody>
      </p:sp>
      <p:sp>
        <p:nvSpPr>
          <p:cNvPr id="6" name="TextBox 5">
            <a:extLst>
              <a:ext uri="{FF2B5EF4-FFF2-40B4-BE49-F238E27FC236}">
                <a16:creationId xmlns:a16="http://schemas.microsoft.com/office/drawing/2014/main" id="{6F79F6D9-D4B7-8241-B760-704B885CD748}"/>
              </a:ext>
            </a:extLst>
          </p:cNvPr>
          <p:cNvSpPr txBox="1"/>
          <p:nvPr/>
        </p:nvSpPr>
        <p:spPr>
          <a:xfrm>
            <a:off x="337926" y="4419600"/>
            <a:ext cx="12192000" cy="523220"/>
          </a:xfrm>
          <a:prstGeom prst="rect">
            <a:avLst/>
          </a:prstGeom>
          <a:noFill/>
        </p:spPr>
        <p:txBody>
          <a:bodyPr wrap="square" rtlCol="0">
            <a:spAutoFit/>
          </a:bodyPr>
          <a:lstStyle/>
          <a:p>
            <a:r>
              <a:rPr lang="en-US" sz="2800" dirty="0">
                <a:latin typeface="American Typewriter" panose="02090604020004020304" pitchFamily="18" charset="77"/>
              </a:rPr>
              <a:t>Investigate the verbal eccentricities that typify Whitehead’s writing</a:t>
            </a:r>
          </a:p>
        </p:txBody>
      </p:sp>
    </p:spTree>
    <p:extLst>
      <p:ext uri="{BB962C8B-B14F-4D97-AF65-F5344CB8AC3E}">
        <p14:creationId xmlns:p14="http://schemas.microsoft.com/office/powerpoint/2010/main" val="400565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C8DCE6-BD67-E54B-A71B-69811254A810}"/>
              </a:ext>
            </a:extLst>
          </p:cNvPr>
          <p:cNvPicPr>
            <a:picLocks noChangeAspect="1"/>
          </p:cNvPicPr>
          <p:nvPr/>
        </p:nvPicPr>
        <p:blipFill>
          <a:blip r:embed="rId2"/>
          <a:stretch>
            <a:fillRect/>
          </a:stretch>
        </p:blipFill>
        <p:spPr>
          <a:xfrm>
            <a:off x="-277933" y="2892286"/>
            <a:ext cx="5244868" cy="2912165"/>
          </a:xfrm>
          <a:prstGeom prst="rect">
            <a:avLst/>
          </a:prstGeom>
        </p:spPr>
      </p:pic>
      <p:pic>
        <p:nvPicPr>
          <p:cNvPr id="5" name="Picture 4">
            <a:extLst>
              <a:ext uri="{FF2B5EF4-FFF2-40B4-BE49-F238E27FC236}">
                <a16:creationId xmlns:a16="http://schemas.microsoft.com/office/drawing/2014/main" id="{CF36A97C-4664-4C48-98FB-4BF44C17B176}"/>
              </a:ext>
            </a:extLst>
          </p:cNvPr>
          <p:cNvPicPr>
            <a:picLocks noChangeAspect="1"/>
          </p:cNvPicPr>
          <p:nvPr/>
        </p:nvPicPr>
        <p:blipFill>
          <a:blip r:embed="rId3"/>
          <a:stretch>
            <a:fillRect/>
          </a:stretch>
        </p:blipFill>
        <p:spPr>
          <a:xfrm>
            <a:off x="1868557" y="8729721"/>
            <a:ext cx="5692764" cy="3144728"/>
          </a:xfrm>
          <a:prstGeom prst="rect">
            <a:avLst/>
          </a:prstGeom>
        </p:spPr>
      </p:pic>
      <p:pic>
        <p:nvPicPr>
          <p:cNvPr id="7" name="Picture 6">
            <a:extLst>
              <a:ext uri="{FF2B5EF4-FFF2-40B4-BE49-F238E27FC236}">
                <a16:creationId xmlns:a16="http://schemas.microsoft.com/office/drawing/2014/main" id="{064AB586-75D0-B340-BEB2-F8CEA8A65D69}"/>
              </a:ext>
            </a:extLst>
          </p:cNvPr>
          <p:cNvPicPr>
            <a:picLocks noChangeAspect="1"/>
          </p:cNvPicPr>
          <p:nvPr/>
        </p:nvPicPr>
        <p:blipFill>
          <a:blip r:embed="rId4"/>
          <a:stretch>
            <a:fillRect/>
          </a:stretch>
        </p:blipFill>
        <p:spPr>
          <a:xfrm>
            <a:off x="4668098" y="2842590"/>
            <a:ext cx="7808691" cy="4313583"/>
          </a:xfrm>
          <a:prstGeom prst="rect">
            <a:avLst/>
          </a:prstGeom>
        </p:spPr>
      </p:pic>
      <p:pic>
        <p:nvPicPr>
          <p:cNvPr id="3" name="Picture 2">
            <a:extLst>
              <a:ext uri="{FF2B5EF4-FFF2-40B4-BE49-F238E27FC236}">
                <a16:creationId xmlns:a16="http://schemas.microsoft.com/office/drawing/2014/main" id="{7F866B2E-0E2B-E343-B6A3-8A5334FF8EE5}"/>
              </a:ext>
            </a:extLst>
          </p:cNvPr>
          <p:cNvPicPr>
            <a:picLocks noChangeAspect="1"/>
          </p:cNvPicPr>
          <p:nvPr/>
        </p:nvPicPr>
        <p:blipFill>
          <a:blip r:embed="rId2"/>
          <a:stretch>
            <a:fillRect/>
          </a:stretch>
        </p:blipFill>
        <p:spPr>
          <a:xfrm>
            <a:off x="-238538" y="-377686"/>
            <a:ext cx="5921092" cy="3287632"/>
          </a:xfrm>
          <a:prstGeom prst="rect">
            <a:avLst/>
          </a:prstGeom>
        </p:spPr>
      </p:pic>
      <p:sp>
        <p:nvSpPr>
          <p:cNvPr id="2" name="Rectangle 1">
            <a:extLst>
              <a:ext uri="{FF2B5EF4-FFF2-40B4-BE49-F238E27FC236}">
                <a16:creationId xmlns:a16="http://schemas.microsoft.com/office/drawing/2014/main" id="{3E9C456E-E1BD-6F42-8C59-8C139308E40D}"/>
              </a:ext>
            </a:extLst>
          </p:cNvPr>
          <p:cNvSpPr/>
          <p:nvPr/>
        </p:nvSpPr>
        <p:spPr>
          <a:xfrm>
            <a:off x="-2445026" y="3180521"/>
            <a:ext cx="7235687" cy="3478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D02E76-1136-3141-933B-52DBC8B48C65}"/>
              </a:ext>
            </a:extLst>
          </p:cNvPr>
          <p:cNvPicPr>
            <a:picLocks noChangeAspect="1"/>
          </p:cNvPicPr>
          <p:nvPr/>
        </p:nvPicPr>
        <p:blipFill>
          <a:blip r:embed="rId2"/>
          <a:stretch>
            <a:fillRect/>
          </a:stretch>
        </p:blipFill>
        <p:spPr>
          <a:xfrm>
            <a:off x="464695" y="299108"/>
            <a:ext cx="11260008" cy="6513922"/>
          </a:xfrm>
          <a:prstGeom prst="rect">
            <a:avLst/>
          </a:prstGeom>
        </p:spPr>
      </p:pic>
      <p:pic>
        <p:nvPicPr>
          <p:cNvPr id="5" name="Picture 4">
            <a:extLst>
              <a:ext uri="{FF2B5EF4-FFF2-40B4-BE49-F238E27FC236}">
                <a16:creationId xmlns:a16="http://schemas.microsoft.com/office/drawing/2014/main" id="{00BAA7DB-46FF-3C47-BE61-05A01789DE6C}"/>
              </a:ext>
            </a:extLst>
          </p:cNvPr>
          <p:cNvPicPr>
            <a:picLocks noChangeAspect="1"/>
          </p:cNvPicPr>
          <p:nvPr/>
        </p:nvPicPr>
        <p:blipFill>
          <a:blip r:embed="rId3"/>
          <a:stretch>
            <a:fillRect/>
          </a:stretch>
        </p:blipFill>
        <p:spPr>
          <a:xfrm>
            <a:off x="449706" y="5886135"/>
            <a:ext cx="1873771" cy="620412"/>
          </a:xfrm>
          <a:prstGeom prst="rect">
            <a:avLst/>
          </a:prstGeom>
        </p:spPr>
      </p:pic>
      <p:pic>
        <p:nvPicPr>
          <p:cNvPr id="8" name="Picture 7">
            <a:extLst>
              <a:ext uri="{FF2B5EF4-FFF2-40B4-BE49-F238E27FC236}">
                <a16:creationId xmlns:a16="http://schemas.microsoft.com/office/drawing/2014/main" id="{4A82223D-335B-A74E-A73B-C0A030394A55}"/>
              </a:ext>
            </a:extLst>
          </p:cNvPr>
          <p:cNvPicPr>
            <a:picLocks noChangeAspect="1"/>
          </p:cNvPicPr>
          <p:nvPr/>
        </p:nvPicPr>
        <p:blipFill>
          <a:blip r:embed="rId4"/>
          <a:stretch>
            <a:fillRect/>
          </a:stretch>
        </p:blipFill>
        <p:spPr>
          <a:xfrm>
            <a:off x="10820400" y="6125027"/>
            <a:ext cx="1371600" cy="546100"/>
          </a:xfrm>
          <a:prstGeom prst="rect">
            <a:avLst/>
          </a:prstGeom>
        </p:spPr>
      </p:pic>
      <p:sp>
        <p:nvSpPr>
          <p:cNvPr id="9" name="TextBox 8">
            <a:extLst>
              <a:ext uri="{FF2B5EF4-FFF2-40B4-BE49-F238E27FC236}">
                <a16:creationId xmlns:a16="http://schemas.microsoft.com/office/drawing/2014/main" id="{FF756487-AD35-BD49-A0BA-24E33B89F798}"/>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10" name="TextBox 9">
            <a:extLst>
              <a:ext uri="{FF2B5EF4-FFF2-40B4-BE49-F238E27FC236}">
                <a16:creationId xmlns:a16="http://schemas.microsoft.com/office/drawing/2014/main" id="{10ADB1A3-47AF-014F-8AC1-724AC27338B0}"/>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2578664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ordscatter_demo">
            <a:hlinkClick r:id="" action="ppaction://media"/>
            <a:extLst>
              <a:ext uri="{FF2B5EF4-FFF2-40B4-BE49-F238E27FC236}">
                <a16:creationId xmlns:a16="http://schemas.microsoft.com/office/drawing/2014/main" id="{3B5CEEB0-6D21-B145-9F7F-2A510ADAF5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74" t="-301" r="-374" b="-301"/>
          <a:stretch/>
        </p:blipFill>
        <p:spPr>
          <a:xfrm>
            <a:off x="295274" y="73990"/>
            <a:ext cx="11884026" cy="7313246"/>
          </a:xfrm>
          <a:prstGeom prst="rect">
            <a:avLst/>
          </a:prstGeom>
        </p:spPr>
      </p:pic>
      <p:pic>
        <p:nvPicPr>
          <p:cNvPr id="5" name="Picture 4">
            <a:extLst>
              <a:ext uri="{FF2B5EF4-FFF2-40B4-BE49-F238E27FC236}">
                <a16:creationId xmlns:a16="http://schemas.microsoft.com/office/drawing/2014/main" id="{B12A6D3C-A595-0E47-AC39-4F786516ED65}"/>
              </a:ext>
            </a:extLst>
          </p:cNvPr>
          <p:cNvPicPr>
            <a:picLocks noChangeAspect="1"/>
          </p:cNvPicPr>
          <p:nvPr/>
        </p:nvPicPr>
        <p:blipFill>
          <a:blip r:embed="rId5"/>
          <a:stretch>
            <a:fillRect/>
          </a:stretch>
        </p:blipFill>
        <p:spPr>
          <a:xfrm>
            <a:off x="10820400" y="6125027"/>
            <a:ext cx="1371600" cy="546100"/>
          </a:xfrm>
          <a:prstGeom prst="rect">
            <a:avLst/>
          </a:prstGeom>
        </p:spPr>
      </p:pic>
      <p:sp>
        <p:nvSpPr>
          <p:cNvPr id="6" name="TextBox 5">
            <a:extLst>
              <a:ext uri="{FF2B5EF4-FFF2-40B4-BE49-F238E27FC236}">
                <a16:creationId xmlns:a16="http://schemas.microsoft.com/office/drawing/2014/main" id="{48C25A05-52B4-974F-A078-8C63A6F2C943}"/>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7" name="Rectangle 6">
            <a:extLst>
              <a:ext uri="{FF2B5EF4-FFF2-40B4-BE49-F238E27FC236}">
                <a16:creationId xmlns:a16="http://schemas.microsoft.com/office/drawing/2014/main" id="{C460006D-D459-A544-9ED4-5BA1CF70F773}"/>
              </a:ext>
            </a:extLst>
          </p:cNvPr>
          <p:cNvSpPr/>
          <p:nvPr/>
        </p:nvSpPr>
        <p:spPr>
          <a:xfrm>
            <a:off x="-914400" y="-202477"/>
            <a:ext cx="16081513" cy="32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BC4E07-C0B7-7C4E-B7AD-31B847F65F55}"/>
              </a:ext>
            </a:extLst>
          </p:cNvPr>
          <p:cNvSpPr/>
          <p:nvPr/>
        </p:nvSpPr>
        <p:spPr>
          <a:xfrm>
            <a:off x="-1311965" y="-218661"/>
            <a:ext cx="1749288" cy="8030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5C392B-A01F-634D-A7AD-8441E35CBDC0}"/>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118896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700" fill="hold"/>
                                        <p:tgtEl>
                                          <p:spTgt spid="4"/>
                                        </p:tgtEl>
                                      </p:cBhvr>
                                    </p:cmd>
                                  </p:childTnLst>
                                </p:cTn>
                              </p:par>
                              <p:par>
                                <p:cTn id="7" presetID="10" presetClass="exit" presetSubtype="0" fill="hold" grpId="0" nodeType="withEffect">
                                  <p:stCondLst>
                                    <p:cond delay="30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309941-6F00-1548-B899-A763E3DD37FD}"/>
              </a:ext>
            </a:extLst>
          </p:cNvPr>
          <p:cNvPicPr>
            <a:picLocks noChangeAspect="1"/>
          </p:cNvPicPr>
          <p:nvPr/>
        </p:nvPicPr>
        <p:blipFill>
          <a:blip r:embed="rId3"/>
          <a:stretch>
            <a:fillRect/>
          </a:stretch>
        </p:blipFill>
        <p:spPr>
          <a:xfrm>
            <a:off x="419724" y="272133"/>
            <a:ext cx="11393424" cy="6558672"/>
          </a:xfrm>
          <a:prstGeom prst="rect">
            <a:avLst/>
          </a:prstGeom>
        </p:spPr>
      </p:pic>
      <p:pic>
        <p:nvPicPr>
          <p:cNvPr id="7" name="Picture 6">
            <a:extLst>
              <a:ext uri="{FF2B5EF4-FFF2-40B4-BE49-F238E27FC236}">
                <a16:creationId xmlns:a16="http://schemas.microsoft.com/office/drawing/2014/main" id="{4941EA88-B912-B944-9F79-580321506E90}"/>
              </a:ext>
            </a:extLst>
          </p:cNvPr>
          <p:cNvPicPr>
            <a:picLocks noChangeAspect="1"/>
          </p:cNvPicPr>
          <p:nvPr/>
        </p:nvPicPr>
        <p:blipFill>
          <a:blip r:embed="rId4"/>
          <a:stretch>
            <a:fillRect/>
          </a:stretch>
        </p:blipFill>
        <p:spPr>
          <a:xfrm>
            <a:off x="10820400" y="6125027"/>
            <a:ext cx="1371600" cy="546100"/>
          </a:xfrm>
          <a:prstGeom prst="rect">
            <a:avLst/>
          </a:prstGeom>
        </p:spPr>
      </p:pic>
      <p:sp>
        <p:nvSpPr>
          <p:cNvPr id="6" name="TextBox 5">
            <a:extLst>
              <a:ext uri="{FF2B5EF4-FFF2-40B4-BE49-F238E27FC236}">
                <a16:creationId xmlns:a16="http://schemas.microsoft.com/office/drawing/2014/main" id="{D90EE61F-1305-4847-99C0-D13264DBDC18}"/>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9" name="TextBox 8">
            <a:extLst>
              <a:ext uri="{FF2B5EF4-FFF2-40B4-BE49-F238E27FC236}">
                <a16:creationId xmlns:a16="http://schemas.microsoft.com/office/drawing/2014/main" id="{12A516DA-8C4A-F04B-B169-8F39ADABA76C}"/>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144802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7DBDA-6AA4-314D-AE2C-203F4510C557}"/>
              </a:ext>
            </a:extLst>
          </p:cNvPr>
          <p:cNvPicPr>
            <a:picLocks noChangeAspect="1"/>
          </p:cNvPicPr>
          <p:nvPr/>
        </p:nvPicPr>
        <p:blipFill>
          <a:blip r:embed="rId2"/>
          <a:stretch>
            <a:fillRect/>
          </a:stretch>
        </p:blipFill>
        <p:spPr>
          <a:xfrm>
            <a:off x="1222214" y="0"/>
            <a:ext cx="9747571" cy="6858000"/>
          </a:xfrm>
          <a:prstGeom prst="rect">
            <a:avLst/>
          </a:prstGeom>
        </p:spPr>
      </p:pic>
      <p:pic>
        <p:nvPicPr>
          <p:cNvPr id="7" name="Picture 6">
            <a:extLst>
              <a:ext uri="{FF2B5EF4-FFF2-40B4-BE49-F238E27FC236}">
                <a16:creationId xmlns:a16="http://schemas.microsoft.com/office/drawing/2014/main" id="{628DA00E-E4EF-C94E-8F8E-0FD9651B76A7}"/>
              </a:ext>
            </a:extLst>
          </p:cNvPr>
          <p:cNvPicPr>
            <a:picLocks noChangeAspect="1"/>
          </p:cNvPicPr>
          <p:nvPr/>
        </p:nvPicPr>
        <p:blipFill>
          <a:blip r:embed="rId3"/>
          <a:stretch>
            <a:fillRect/>
          </a:stretch>
        </p:blipFill>
        <p:spPr>
          <a:xfrm>
            <a:off x="10820400" y="6125027"/>
            <a:ext cx="1371600" cy="546100"/>
          </a:xfrm>
          <a:prstGeom prst="rect">
            <a:avLst/>
          </a:prstGeom>
        </p:spPr>
      </p:pic>
      <p:sp>
        <p:nvSpPr>
          <p:cNvPr id="8" name="TextBox 7">
            <a:extLst>
              <a:ext uri="{FF2B5EF4-FFF2-40B4-BE49-F238E27FC236}">
                <a16:creationId xmlns:a16="http://schemas.microsoft.com/office/drawing/2014/main" id="{E33BB730-78C9-434C-B816-67DBCFA8E8BD}"/>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Tree>
    <p:extLst>
      <p:ext uri="{BB962C8B-B14F-4D97-AF65-F5344CB8AC3E}">
        <p14:creationId xmlns:p14="http://schemas.microsoft.com/office/powerpoint/2010/main" val="1725068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ordscatter2">
            <a:hlinkClick r:id="" action="ppaction://media"/>
            <a:extLst>
              <a:ext uri="{FF2B5EF4-FFF2-40B4-BE49-F238E27FC236}">
                <a16:creationId xmlns:a16="http://schemas.microsoft.com/office/drawing/2014/main" id="{6E3F9F06-1772-F244-8ABD-789DBCECB3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3174"/>
            <a:ext cx="12049125" cy="7702311"/>
          </a:xfrm>
          <a:prstGeom prst="rect">
            <a:avLst/>
          </a:prstGeom>
        </p:spPr>
      </p:pic>
    </p:spTree>
    <p:extLst>
      <p:ext uri="{BB962C8B-B14F-4D97-AF65-F5344CB8AC3E}">
        <p14:creationId xmlns:p14="http://schemas.microsoft.com/office/powerpoint/2010/main" val="39705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E5DA81-EC62-1945-B0A2-C84FB9A811A6}"/>
              </a:ext>
            </a:extLst>
          </p:cNvPr>
          <p:cNvSpPr txBox="1"/>
          <p:nvPr/>
        </p:nvSpPr>
        <p:spPr>
          <a:xfrm>
            <a:off x="-139146" y="3068956"/>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How is Whitehead’s verbal eccentricity distributed through his book? </a:t>
            </a:r>
          </a:p>
        </p:txBody>
      </p:sp>
      <p:sp>
        <p:nvSpPr>
          <p:cNvPr id="5" name="TextBox 4">
            <a:extLst>
              <a:ext uri="{FF2B5EF4-FFF2-40B4-BE49-F238E27FC236}">
                <a16:creationId xmlns:a16="http://schemas.microsoft.com/office/drawing/2014/main" id="{31FD9250-DAD5-6242-9847-E342F9A5A160}"/>
              </a:ext>
            </a:extLst>
          </p:cNvPr>
          <p:cNvSpPr txBox="1"/>
          <p:nvPr/>
        </p:nvSpPr>
        <p:spPr>
          <a:xfrm>
            <a:off x="-139146" y="16002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Beyond static representation</a:t>
            </a:r>
          </a:p>
        </p:txBody>
      </p:sp>
      <p:sp>
        <p:nvSpPr>
          <p:cNvPr id="6" name="TextBox 5">
            <a:extLst>
              <a:ext uri="{FF2B5EF4-FFF2-40B4-BE49-F238E27FC236}">
                <a16:creationId xmlns:a16="http://schemas.microsoft.com/office/drawing/2014/main" id="{5587D03B-AA88-8E4B-BA84-0823F181F57A}"/>
              </a:ext>
            </a:extLst>
          </p:cNvPr>
          <p:cNvSpPr txBox="1"/>
          <p:nvPr/>
        </p:nvSpPr>
        <p:spPr>
          <a:xfrm>
            <a:off x="-139146" y="44196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Use this to navigate</a:t>
            </a:r>
          </a:p>
        </p:txBody>
      </p:sp>
    </p:spTree>
    <p:extLst>
      <p:ext uri="{BB962C8B-B14F-4D97-AF65-F5344CB8AC3E}">
        <p14:creationId xmlns:p14="http://schemas.microsoft.com/office/powerpoint/2010/main" val="350960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6200000">
            <a:off x="2607365" y="-2746513"/>
            <a:ext cx="6997148" cy="12211878"/>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5923722" y="1612351"/>
            <a:ext cx="6109254" cy="523220"/>
          </a:xfrm>
          <a:prstGeom prst="rect">
            <a:avLst/>
          </a:prstGeom>
          <a:noFill/>
        </p:spPr>
        <p:txBody>
          <a:bodyPr wrap="square" rtlCol="0">
            <a:spAutoFit/>
          </a:bodyPr>
          <a:lstStyle/>
          <a:p>
            <a:pPr algn="r"/>
            <a:r>
              <a:rPr lang="en-US" sz="2800" dirty="0">
                <a:latin typeface="American Typewriter" panose="02090604020004020304" pitchFamily="18" charset="77"/>
              </a:rPr>
              <a:t>Recommender systems </a:t>
            </a:r>
          </a:p>
        </p:txBody>
      </p:sp>
      <p:sp>
        <p:nvSpPr>
          <p:cNvPr id="5" name="TextBox 4">
            <a:extLst>
              <a:ext uri="{FF2B5EF4-FFF2-40B4-BE49-F238E27FC236}">
                <a16:creationId xmlns:a16="http://schemas.microsoft.com/office/drawing/2014/main" id="{A47FA5E1-0609-E74F-98A1-4317AB8B0BC2}"/>
              </a:ext>
            </a:extLst>
          </p:cNvPr>
          <p:cNvSpPr txBox="1"/>
          <p:nvPr/>
        </p:nvSpPr>
        <p:spPr>
          <a:xfrm>
            <a:off x="5923721" y="367752"/>
            <a:ext cx="6129129" cy="523220"/>
          </a:xfrm>
          <a:prstGeom prst="rect">
            <a:avLst/>
          </a:prstGeom>
          <a:noFill/>
        </p:spPr>
        <p:txBody>
          <a:bodyPr wrap="square" rtlCol="0">
            <a:spAutoFit/>
          </a:bodyPr>
          <a:lstStyle/>
          <a:p>
            <a:pPr algn="r"/>
            <a:r>
              <a:rPr lang="en-US" sz="2800" b="1" dirty="0">
                <a:latin typeface="American Typewriter" panose="02090604020004020304" pitchFamily="18" charset="77"/>
              </a:rPr>
              <a:t>Applications</a:t>
            </a:r>
          </a:p>
        </p:txBody>
      </p:sp>
      <p:sp>
        <p:nvSpPr>
          <p:cNvPr id="6" name="TextBox 5">
            <a:extLst>
              <a:ext uri="{FF2B5EF4-FFF2-40B4-BE49-F238E27FC236}">
                <a16:creationId xmlns:a16="http://schemas.microsoft.com/office/drawing/2014/main" id="{6F79F6D9-D4B7-8241-B760-704B885CD748}"/>
              </a:ext>
            </a:extLst>
          </p:cNvPr>
          <p:cNvSpPr txBox="1"/>
          <p:nvPr/>
        </p:nvSpPr>
        <p:spPr>
          <a:xfrm>
            <a:off x="5307496" y="4101548"/>
            <a:ext cx="6725480" cy="523220"/>
          </a:xfrm>
          <a:prstGeom prst="rect">
            <a:avLst/>
          </a:prstGeom>
          <a:noFill/>
        </p:spPr>
        <p:txBody>
          <a:bodyPr wrap="square" rtlCol="0">
            <a:spAutoFit/>
          </a:bodyPr>
          <a:lstStyle/>
          <a:p>
            <a:pPr algn="r"/>
            <a:r>
              <a:rPr lang="en-US" sz="2800" dirty="0">
                <a:latin typeface="American Typewriter" panose="02090604020004020304" pitchFamily="18" charset="77"/>
              </a:rPr>
              <a:t>Education</a:t>
            </a:r>
          </a:p>
        </p:txBody>
      </p:sp>
      <p:sp>
        <p:nvSpPr>
          <p:cNvPr id="10" name="TextBox 9">
            <a:extLst>
              <a:ext uri="{FF2B5EF4-FFF2-40B4-BE49-F238E27FC236}">
                <a16:creationId xmlns:a16="http://schemas.microsoft.com/office/drawing/2014/main" id="{E4AC7B0B-5618-0E47-9955-6840B1499436}"/>
              </a:ext>
            </a:extLst>
          </p:cNvPr>
          <p:cNvSpPr txBox="1"/>
          <p:nvPr/>
        </p:nvSpPr>
        <p:spPr>
          <a:xfrm>
            <a:off x="5685182" y="2856950"/>
            <a:ext cx="6347793" cy="523220"/>
          </a:xfrm>
          <a:prstGeom prst="rect">
            <a:avLst/>
          </a:prstGeom>
          <a:noFill/>
        </p:spPr>
        <p:txBody>
          <a:bodyPr wrap="square" rtlCol="0">
            <a:spAutoFit/>
          </a:bodyPr>
          <a:lstStyle/>
          <a:p>
            <a:pPr algn="r"/>
            <a:r>
              <a:rPr lang="en-US" sz="2800" dirty="0">
                <a:latin typeface="American Typewriter" panose="02090604020004020304" pitchFamily="18" charset="77"/>
              </a:rPr>
              <a:t>Automated text-to-speech</a:t>
            </a:r>
          </a:p>
        </p:txBody>
      </p:sp>
      <p:pic>
        <p:nvPicPr>
          <p:cNvPr id="16" name="Picture 15">
            <a:extLst>
              <a:ext uri="{FF2B5EF4-FFF2-40B4-BE49-F238E27FC236}">
                <a16:creationId xmlns:a16="http://schemas.microsoft.com/office/drawing/2014/main" id="{7E72C93B-85AF-F646-BB0E-89A62C8CDDFF}"/>
              </a:ext>
            </a:extLst>
          </p:cNvPr>
          <p:cNvPicPr>
            <a:picLocks noChangeAspect="1"/>
          </p:cNvPicPr>
          <p:nvPr/>
        </p:nvPicPr>
        <p:blipFill>
          <a:blip r:embed="rId3"/>
          <a:stretch>
            <a:fillRect/>
          </a:stretch>
        </p:blipFill>
        <p:spPr>
          <a:xfrm>
            <a:off x="326573" y="1277414"/>
            <a:ext cx="2390490" cy="1286881"/>
          </a:xfrm>
          <a:prstGeom prst="rect">
            <a:avLst/>
          </a:prstGeom>
        </p:spPr>
      </p:pic>
      <p:pic>
        <p:nvPicPr>
          <p:cNvPr id="17" name="Picture 16">
            <a:extLst>
              <a:ext uri="{FF2B5EF4-FFF2-40B4-BE49-F238E27FC236}">
                <a16:creationId xmlns:a16="http://schemas.microsoft.com/office/drawing/2014/main" id="{FCA93750-8006-DF48-A14A-B2506A9D940A}"/>
              </a:ext>
            </a:extLst>
          </p:cNvPr>
          <p:cNvPicPr>
            <a:picLocks noChangeAspect="1"/>
          </p:cNvPicPr>
          <p:nvPr/>
        </p:nvPicPr>
        <p:blipFill>
          <a:blip r:embed="rId4"/>
          <a:stretch>
            <a:fillRect/>
          </a:stretch>
        </p:blipFill>
        <p:spPr>
          <a:xfrm>
            <a:off x="417443" y="0"/>
            <a:ext cx="1997071" cy="795130"/>
          </a:xfrm>
          <a:prstGeom prst="rect">
            <a:avLst/>
          </a:prstGeom>
        </p:spPr>
      </p:pic>
      <p:pic>
        <p:nvPicPr>
          <p:cNvPr id="20" name="Picture 19">
            <a:extLst>
              <a:ext uri="{FF2B5EF4-FFF2-40B4-BE49-F238E27FC236}">
                <a16:creationId xmlns:a16="http://schemas.microsoft.com/office/drawing/2014/main" id="{DD80DC16-8AA4-E442-A3AE-6B2026B6A262}"/>
              </a:ext>
            </a:extLst>
          </p:cNvPr>
          <p:cNvPicPr>
            <a:picLocks noChangeAspect="1"/>
          </p:cNvPicPr>
          <p:nvPr/>
        </p:nvPicPr>
        <p:blipFill>
          <a:blip r:embed="rId5"/>
          <a:stretch>
            <a:fillRect/>
          </a:stretch>
        </p:blipFill>
        <p:spPr>
          <a:xfrm>
            <a:off x="278296" y="3120887"/>
            <a:ext cx="2224250" cy="2830166"/>
          </a:xfrm>
          <a:prstGeom prst="rect">
            <a:avLst/>
          </a:prstGeom>
        </p:spPr>
      </p:pic>
      <p:pic>
        <p:nvPicPr>
          <p:cNvPr id="23" name="Picture 22">
            <a:extLst>
              <a:ext uri="{FF2B5EF4-FFF2-40B4-BE49-F238E27FC236}">
                <a16:creationId xmlns:a16="http://schemas.microsoft.com/office/drawing/2014/main" id="{E61B977C-42E0-8E41-8FDE-DB00C7EB4C47}"/>
              </a:ext>
            </a:extLst>
          </p:cNvPr>
          <p:cNvPicPr>
            <a:picLocks noChangeAspect="1"/>
          </p:cNvPicPr>
          <p:nvPr/>
        </p:nvPicPr>
        <p:blipFill>
          <a:blip r:embed="rId6"/>
          <a:stretch>
            <a:fillRect/>
          </a:stretch>
        </p:blipFill>
        <p:spPr>
          <a:xfrm>
            <a:off x="2660650" y="79512"/>
            <a:ext cx="1384300" cy="673100"/>
          </a:xfrm>
          <a:prstGeom prst="rect">
            <a:avLst/>
          </a:prstGeom>
        </p:spPr>
      </p:pic>
      <p:pic>
        <p:nvPicPr>
          <p:cNvPr id="24" name="Picture 23">
            <a:extLst>
              <a:ext uri="{FF2B5EF4-FFF2-40B4-BE49-F238E27FC236}">
                <a16:creationId xmlns:a16="http://schemas.microsoft.com/office/drawing/2014/main" id="{96678F5D-35FD-A444-BA59-763E54993A5B}"/>
              </a:ext>
            </a:extLst>
          </p:cNvPr>
          <p:cNvPicPr>
            <a:picLocks noChangeAspect="1"/>
          </p:cNvPicPr>
          <p:nvPr/>
        </p:nvPicPr>
        <p:blipFill>
          <a:blip r:embed="rId7"/>
          <a:stretch>
            <a:fillRect/>
          </a:stretch>
        </p:blipFill>
        <p:spPr>
          <a:xfrm>
            <a:off x="4779893" y="0"/>
            <a:ext cx="2203691" cy="1093304"/>
          </a:xfrm>
          <a:prstGeom prst="rect">
            <a:avLst/>
          </a:prstGeom>
        </p:spPr>
      </p:pic>
      <p:pic>
        <p:nvPicPr>
          <p:cNvPr id="25" name="Picture 24">
            <a:extLst>
              <a:ext uri="{FF2B5EF4-FFF2-40B4-BE49-F238E27FC236}">
                <a16:creationId xmlns:a16="http://schemas.microsoft.com/office/drawing/2014/main" id="{F355A787-0267-1549-8F8C-FB9CE0939588}"/>
              </a:ext>
            </a:extLst>
          </p:cNvPr>
          <p:cNvPicPr>
            <a:picLocks noChangeAspect="1"/>
          </p:cNvPicPr>
          <p:nvPr/>
        </p:nvPicPr>
        <p:blipFill>
          <a:blip r:embed="rId8"/>
          <a:stretch>
            <a:fillRect/>
          </a:stretch>
        </p:blipFill>
        <p:spPr>
          <a:xfrm>
            <a:off x="3200676" y="1532559"/>
            <a:ext cx="3365500" cy="850900"/>
          </a:xfrm>
          <a:prstGeom prst="rect">
            <a:avLst/>
          </a:prstGeom>
        </p:spPr>
      </p:pic>
      <p:pic>
        <p:nvPicPr>
          <p:cNvPr id="26" name="Picture 25">
            <a:extLst>
              <a:ext uri="{FF2B5EF4-FFF2-40B4-BE49-F238E27FC236}">
                <a16:creationId xmlns:a16="http://schemas.microsoft.com/office/drawing/2014/main" id="{76039029-4B2C-6840-91F6-EDAC3F4B9133}"/>
              </a:ext>
            </a:extLst>
          </p:cNvPr>
          <p:cNvPicPr>
            <a:picLocks noChangeAspect="1"/>
          </p:cNvPicPr>
          <p:nvPr/>
        </p:nvPicPr>
        <p:blipFill>
          <a:blip r:embed="rId9"/>
          <a:stretch>
            <a:fillRect/>
          </a:stretch>
        </p:blipFill>
        <p:spPr>
          <a:xfrm>
            <a:off x="2737678" y="2850597"/>
            <a:ext cx="1774363" cy="727489"/>
          </a:xfrm>
          <a:prstGeom prst="rect">
            <a:avLst/>
          </a:prstGeom>
        </p:spPr>
      </p:pic>
      <p:pic>
        <p:nvPicPr>
          <p:cNvPr id="27" name="Picture 26">
            <a:extLst>
              <a:ext uri="{FF2B5EF4-FFF2-40B4-BE49-F238E27FC236}">
                <a16:creationId xmlns:a16="http://schemas.microsoft.com/office/drawing/2014/main" id="{9782A7DC-1D8D-3E4A-B563-1CAD6A52F1B5}"/>
              </a:ext>
            </a:extLst>
          </p:cNvPr>
          <p:cNvPicPr>
            <a:picLocks noChangeAspect="1"/>
          </p:cNvPicPr>
          <p:nvPr/>
        </p:nvPicPr>
        <p:blipFill>
          <a:blip r:embed="rId10"/>
          <a:stretch>
            <a:fillRect/>
          </a:stretch>
        </p:blipFill>
        <p:spPr>
          <a:xfrm>
            <a:off x="3938103" y="2556547"/>
            <a:ext cx="3698306" cy="4023156"/>
          </a:xfrm>
          <a:prstGeom prst="rect">
            <a:avLst/>
          </a:prstGeom>
        </p:spPr>
      </p:pic>
    </p:spTree>
    <p:extLst>
      <p:ext uri="{BB962C8B-B14F-4D97-AF65-F5344CB8AC3E}">
        <p14:creationId xmlns:p14="http://schemas.microsoft.com/office/powerpoint/2010/main" val="176882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8DB368E-0E08-C64D-A25A-AF13BFD08832}"/>
              </a:ext>
            </a:extLst>
          </p:cNvPr>
          <p:cNvSpPr txBox="1"/>
          <p:nvPr/>
        </p:nvSpPr>
        <p:spPr>
          <a:xfrm>
            <a:off x="3572435"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    *</a:t>
            </a:r>
          </a:p>
        </p:txBody>
      </p:sp>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1649504" y="1940858"/>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Term Count in document</a:t>
            </a:r>
          </a:p>
        </p:txBody>
      </p:sp>
      <p:sp>
        <p:nvSpPr>
          <p:cNvPr id="5" name="TextBox 4">
            <a:extLst>
              <a:ext uri="{FF2B5EF4-FFF2-40B4-BE49-F238E27FC236}">
                <a16:creationId xmlns:a16="http://schemas.microsoft.com/office/drawing/2014/main" id="{C94D634F-F844-8E45-A373-A783979298B5}"/>
              </a:ext>
            </a:extLst>
          </p:cNvPr>
          <p:cNvSpPr txBox="1"/>
          <p:nvPr/>
        </p:nvSpPr>
        <p:spPr>
          <a:xfrm>
            <a:off x="1649504" y="2622176"/>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Total Terms in document</a:t>
            </a:r>
          </a:p>
        </p:txBody>
      </p:sp>
      <p:sp>
        <p:nvSpPr>
          <p:cNvPr id="6" name="TextBox 5">
            <a:extLst>
              <a:ext uri="{FF2B5EF4-FFF2-40B4-BE49-F238E27FC236}">
                <a16:creationId xmlns:a16="http://schemas.microsoft.com/office/drawing/2014/main" id="{4138A1D5-34AA-D44A-8768-1D1AE9F040E7}"/>
              </a:ext>
            </a:extLst>
          </p:cNvPr>
          <p:cNvSpPr txBox="1"/>
          <p:nvPr/>
        </p:nvSpPr>
        <p:spPr>
          <a:xfrm>
            <a:off x="5925672" y="2622176"/>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Documents containing the term</a:t>
            </a:r>
          </a:p>
        </p:txBody>
      </p:sp>
      <p:sp>
        <p:nvSpPr>
          <p:cNvPr id="7" name="TextBox 6">
            <a:extLst>
              <a:ext uri="{FF2B5EF4-FFF2-40B4-BE49-F238E27FC236}">
                <a16:creationId xmlns:a16="http://schemas.microsoft.com/office/drawing/2014/main" id="{D1B7F979-8606-6E42-A58A-A4A66F519A92}"/>
              </a:ext>
            </a:extLst>
          </p:cNvPr>
          <p:cNvSpPr txBox="1"/>
          <p:nvPr/>
        </p:nvSpPr>
        <p:spPr>
          <a:xfrm>
            <a:off x="5773272" y="2048432"/>
            <a:ext cx="3101788" cy="400110"/>
          </a:xfrm>
          <a:prstGeom prst="rect">
            <a:avLst/>
          </a:prstGeom>
          <a:noFill/>
        </p:spPr>
        <p:txBody>
          <a:bodyPr wrap="square" rtlCol="0">
            <a:spAutoFit/>
          </a:bodyPr>
          <a:lstStyle/>
          <a:p>
            <a:pPr algn="ctr"/>
            <a:r>
              <a:rPr lang="en-US" sz="2000" dirty="0">
                <a:latin typeface="American Typewriter" panose="02090604020004020304" pitchFamily="18" charset="77"/>
              </a:rPr>
              <a:t>Total documents</a:t>
            </a:r>
          </a:p>
        </p:txBody>
      </p:sp>
      <p:sp>
        <p:nvSpPr>
          <p:cNvPr id="8" name="TextBox 7">
            <a:extLst>
              <a:ext uri="{FF2B5EF4-FFF2-40B4-BE49-F238E27FC236}">
                <a16:creationId xmlns:a16="http://schemas.microsoft.com/office/drawing/2014/main" id="{A9F9B279-6273-B14F-B4D3-E429FE95A28B}"/>
              </a:ext>
            </a:extLst>
          </p:cNvPr>
          <p:cNvSpPr txBox="1"/>
          <p:nvPr/>
        </p:nvSpPr>
        <p:spPr>
          <a:xfrm>
            <a:off x="5234767" y="2303929"/>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log</a:t>
            </a:r>
          </a:p>
        </p:txBody>
      </p:sp>
      <p:sp>
        <p:nvSpPr>
          <p:cNvPr id="9" name="TextBox 8">
            <a:extLst>
              <a:ext uri="{FF2B5EF4-FFF2-40B4-BE49-F238E27FC236}">
                <a16:creationId xmlns:a16="http://schemas.microsoft.com/office/drawing/2014/main" id="{4485D96D-9B83-874C-A614-2A9DAEF4926B}"/>
              </a:ext>
            </a:extLst>
          </p:cNvPr>
          <p:cNvSpPr txBox="1"/>
          <p:nvPr/>
        </p:nvSpPr>
        <p:spPr>
          <a:xfrm>
            <a:off x="8673355" y="2805952"/>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+1</a:t>
            </a:r>
          </a:p>
        </p:txBody>
      </p:sp>
      <p:sp>
        <p:nvSpPr>
          <p:cNvPr id="10" name="TextBox 9">
            <a:extLst>
              <a:ext uri="{FF2B5EF4-FFF2-40B4-BE49-F238E27FC236}">
                <a16:creationId xmlns:a16="http://schemas.microsoft.com/office/drawing/2014/main" id="{ABB6C306-B9B8-0143-B6F1-4378E7A62BF9}"/>
              </a:ext>
            </a:extLst>
          </p:cNvPr>
          <p:cNvSpPr txBox="1"/>
          <p:nvPr/>
        </p:nvSpPr>
        <p:spPr>
          <a:xfrm>
            <a:off x="8673355" y="2043950"/>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+1</a:t>
            </a:r>
          </a:p>
        </p:txBody>
      </p:sp>
      <p:cxnSp>
        <p:nvCxnSpPr>
          <p:cNvPr id="12" name="Straight Connector 11">
            <a:extLst>
              <a:ext uri="{FF2B5EF4-FFF2-40B4-BE49-F238E27FC236}">
                <a16:creationId xmlns:a16="http://schemas.microsoft.com/office/drawing/2014/main" id="{F40234D2-21A7-5240-88D1-38CBD84A8C7F}"/>
              </a:ext>
            </a:extLst>
          </p:cNvPr>
          <p:cNvCxnSpPr/>
          <p:nvPr/>
        </p:nvCxnSpPr>
        <p:spPr>
          <a:xfrm>
            <a:off x="1810869" y="2635623"/>
            <a:ext cx="24921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AC1A32-34BF-7049-AA47-73BF3539D3E9}"/>
              </a:ext>
            </a:extLst>
          </p:cNvPr>
          <p:cNvCxnSpPr>
            <a:cxnSpLocks/>
          </p:cNvCxnSpPr>
          <p:nvPr/>
        </p:nvCxnSpPr>
        <p:spPr>
          <a:xfrm>
            <a:off x="6230472" y="2635623"/>
            <a:ext cx="318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ouble Bracket 14">
            <a:extLst>
              <a:ext uri="{FF2B5EF4-FFF2-40B4-BE49-F238E27FC236}">
                <a16:creationId xmlns:a16="http://schemas.microsoft.com/office/drawing/2014/main" id="{600A9ABA-3571-C544-9261-63BF533B6394}"/>
              </a:ext>
            </a:extLst>
          </p:cNvPr>
          <p:cNvSpPr/>
          <p:nvPr/>
        </p:nvSpPr>
        <p:spPr>
          <a:xfrm>
            <a:off x="6007394" y="1936376"/>
            <a:ext cx="3584843" cy="145228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Double Bracket 15">
            <a:extLst>
              <a:ext uri="{FF2B5EF4-FFF2-40B4-BE49-F238E27FC236}">
                <a16:creationId xmlns:a16="http://schemas.microsoft.com/office/drawing/2014/main" id="{9419A077-7DA3-A642-8BE5-FA0213E6046E}"/>
              </a:ext>
            </a:extLst>
          </p:cNvPr>
          <p:cNvSpPr/>
          <p:nvPr/>
        </p:nvSpPr>
        <p:spPr>
          <a:xfrm>
            <a:off x="1595716" y="1936376"/>
            <a:ext cx="3119718" cy="145228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774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1649504"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7" name="TextBox 6">
            <a:extLst>
              <a:ext uri="{FF2B5EF4-FFF2-40B4-BE49-F238E27FC236}">
                <a16:creationId xmlns:a16="http://schemas.microsoft.com/office/drawing/2014/main" id="{D1B7F979-8606-6E42-A58A-A4A66F519A92}"/>
              </a:ext>
            </a:extLst>
          </p:cNvPr>
          <p:cNvSpPr txBox="1"/>
          <p:nvPr/>
        </p:nvSpPr>
        <p:spPr>
          <a:xfrm>
            <a:off x="5773272"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18" name="TextBox 17">
            <a:extLst>
              <a:ext uri="{FF2B5EF4-FFF2-40B4-BE49-F238E27FC236}">
                <a16:creationId xmlns:a16="http://schemas.microsoft.com/office/drawing/2014/main" id="{8DC7F62F-2D00-8A4C-A3CF-637694945965}"/>
              </a:ext>
            </a:extLst>
          </p:cNvPr>
          <p:cNvSpPr txBox="1"/>
          <p:nvPr/>
        </p:nvSpPr>
        <p:spPr>
          <a:xfrm>
            <a:off x="3572435"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    *</a:t>
            </a:r>
          </a:p>
        </p:txBody>
      </p:sp>
      <p:sp>
        <p:nvSpPr>
          <p:cNvPr id="56" name="TextBox 55">
            <a:extLst>
              <a:ext uri="{FF2B5EF4-FFF2-40B4-BE49-F238E27FC236}">
                <a16:creationId xmlns:a16="http://schemas.microsoft.com/office/drawing/2014/main" id="{CBC3E5F9-4FC2-5547-8DEA-61B617A01F8D}"/>
              </a:ext>
            </a:extLst>
          </p:cNvPr>
          <p:cNvSpPr txBox="1"/>
          <p:nvPr/>
        </p:nvSpPr>
        <p:spPr>
          <a:xfrm>
            <a:off x="2828260" y="3752773"/>
            <a:ext cx="7899991" cy="1477328"/>
          </a:xfrm>
          <a:prstGeom prst="rect">
            <a:avLst/>
          </a:prstGeom>
          <a:noFill/>
        </p:spPr>
        <p:txBody>
          <a:bodyPr wrap="square" rtlCol="0">
            <a:spAutoFit/>
          </a:bodyPr>
          <a:lstStyle/>
          <a:p>
            <a:r>
              <a:rPr lang="en-US" dirty="0">
                <a:solidFill>
                  <a:schemeClr val="accent2">
                    <a:lumMod val="60000"/>
                    <a:lumOff val="40000"/>
                  </a:schemeClr>
                </a:solidFill>
                <a:latin typeface="American Typewriter" panose="02090604020004020304" pitchFamily="18" charset="77"/>
              </a:rPr>
              <a:t>TF-IDF often used for document retrieval. </a:t>
            </a:r>
          </a:p>
          <a:p>
            <a:endParaRPr lang="en-US" dirty="0">
              <a:solidFill>
                <a:schemeClr val="accent2">
                  <a:lumMod val="60000"/>
                  <a:lumOff val="40000"/>
                </a:schemeClr>
              </a:solidFill>
              <a:latin typeface="American Typewriter" panose="02090604020004020304" pitchFamily="18" charset="77"/>
            </a:endParaRPr>
          </a:p>
          <a:p>
            <a:r>
              <a:rPr lang="en-US" dirty="0">
                <a:solidFill>
                  <a:schemeClr val="accent2">
                    <a:lumMod val="60000"/>
                    <a:lumOff val="40000"/>
                  </a:schemeClr>
                </a:solidFill>
                <a:latin typeface="American Typewriter" panose="02090604020004020304" pitchFamily="18" charset="77"/>
              </a:rPr>
              <a:t>It’s been enhanced with hyperparameters for document length. </a:t>
            </a:r>
          </a:p>
          <a:p>
            <a:endParaRPr lang="en-US" dirty="0">
              <a:solidFill>
                <a:schemeClr val="accent2">
                  <a:lumMod val="60000"/>
                  <a:lumOff val="40000"/>
                </a:schemeClr>
              </a:solidFill>
              <a:latin typeface="American Typewriter" panose="02090604020004020304" pitchFamily="18" charset="77"/>
            </a:endParaRPr>
          </a:p>
          <a:p>
            <a:r>
              <a:rPr lang="en-US" dirty="0">
                <a:solidFill>
                  <a:srgbClr val="FF0000"/>
                </a:solidFill>
                <a:latin typeface="American Typewriter" panose="02090604020004020304" pitchFamily="18" charset="77"/>
              </a:rPr>
              <a:t>But document retrieval is not the present use case.</a:t>
            </a:r>
          </a:p>
        </p:txBody>
      </p:sp>
    </p:spTree>
    <p:extLst>
      <p:ext uri="{BB962C8B-B14F-4D97-AF65-F5344CB8AC3E}">
        <p14:creationId xmlns:p14="http://schemas.microsoft.com/office/powerpoint/2010/main" val="7905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xEl>
                                              <p:pRg st="2" end="2"/>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6">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P spid="56" grpI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74D3869-354F-7847-8862-EE8DBE184D1D}"/>
              </a:ext>
            </a:extLst>
          </p:cNvPr>
          <p:cNvSpPr txBox="1"/>
          <p:nvPr/>
        </p:nvSpPr>
        <p:spPr>
          <a:xfrm>
            <a:off x="6831106" y="5401233"/>
            <a:ext cx="3101788" cy="707886"/>
          </a:xfrm>
          <a:prstGeom prst="rect">
            <a:avLst/>
          </a:prstGeom>
          <a:noFill/>
        </p:spPr>
        <p:txBody>
          <a:bodyPr wrap="square" rtlCol="0">
            <a:spAutoFit/>
          </a:bodyPr>
          <a:lstStyle/>
          <a:p>
            <a:pPr algn="ctr"/>
            <a:r>
              <a:rPr lang="en-US" sz="4000" dirty="0">
                <a:latin typeface="GreekFP" panose="02020500000000000000" pitchFamily="18" charset="0"/>
              </a:rPr>
              <a:t>a</a:t>
            </a:r>
          </a:p>
        </p:txBody>
      </p:sp>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1649504"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7" name="TextBox 6">
            <a:extLst>
              <a:ext uri="{FF2B5EF4-FFF2-40B4-BE49-F238E27FC236}">
                <a16:creationId xmlns:a16="http://schemas.microsoft.com/office/drawing/2014/main" id="{D1B7F979-8606-6E42-A58A-A4A66F519A92}"/>
              </a:ext>
            </a:extLst>
          </p:cNvPr>
          <p:cNvSpPr txBox="1"/>
          <p:nvPr/>
        </p:nvSpPr>
        <p:spPr>
          <a:xfrm>
            <a:off x="5773272"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18" name="TextBox 17">
            <a:extLst>
              <a:ext uri="{FF2B5EF4-FFF2-40B4-BE49-F238E27FC236}">
                <a16:creationId xmlns:a16="http://schemas.microsoft.com/office/drawing/2014/main" id="{8DC7F62F-2D00-8A4C-A3CF-637694945965}"/>
              </a:ext>
            </a:extLst>
          </p:cNvPr>
          <p:cNvSpPr txBox="1"/>
          <p:nvPr/>
        </p:nvSpPr>
        <p:spPr>
          <a:xfrm>
            <a:off x="3572435"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    *</a:t>
            </a:r>
          </a:p>
        </p:txBody>
      </p:sp>
      <p:sp>
        <p:nvSpPr>
          <p:cNvPr id="26" name="TextBox 25">
            <a:extLst>
              <a:ext uri="{FF2B5EF4-FFF2-40B4-BE49-F238E27FC236}">
                <a16:creationId xmlns:a16="http://schemas.microsoft.com/office/drawing/2014/main" id="{BB09011E-B368-6540-AF3A-9AC030A26BA3}"/>
              </a:ext>
            </a:extLst>
          </p:cNvPr>
          <p:cNvSpPr txBox="1"/>
          <p:nvPr/>
        </p:nvSpPr>
        <p:spPr>
          <a:xfrm>
            <a:off x="1649504" y="5472951"/>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27" name="TextBox 26">
            <a:extLst>
              <a:ext uri="{FF2B5EF4-FFF2-40B4-BE49-F238E27FC236}">
                <a16:creationId xmlns:a16="http://schemas.microsoft.com/office/drawing/2014/main" id="{1403B096-835A-8344-9486-FA5B591FEF39}"/>
              </a:ext>
            </a:extLst>
          </p:cNvPr>
          <p:cNvSpPr txBox="1"/>
          <p:nvPr/>
        </p:nvSpPr>
        <p:spPr>
          <a:xfrm>
            <a:off x="5773272" y="5472951"/>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28" name="TextBox 27">
            <a:extLst>
              <a:ext uri="{FF2B5EF4-FFF2-40B4-BE49-F238E27FC236}">
                <a16:creationId xmlns:a16="http://schemas.microsoft.com/office/drawing/2014/main" id="{83AB9F8B-C062-A24E-A16E-E3D80ECD6072}"/>
              </a:ext>
            </a:extLst>
          </p:cNvPr>
          <p:cNvSpPr txBox="1"/>
          <p:nvPr/>
        </p:nvSpPr>
        <p:spPr>
          <a:xfrm>
            <a:off x="3413685" y="5577538"/>
            <a:ext cx="288365"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30" name="TextBox 29">
            <a:extLst>
              <a:ext uri="{FF2B5EF4-FFF2-40B4-BE49-F238E27FC236}">
                <a16:creationId xmlns:a16="http://schemas.microsoft.com/office/drawing/2014/main" id="{1ED07281-995A-2B47-BE31-2E7F9B4F7CFA}"/>
              </a:ext>
            </a:extLst>
          </p:cNvPr>
          <p:cNvSpPr txBox="1"/>
          <p:nvPr/>
        </p:nvSpPr>
        <p:spPr>
          <a:xfrm>
            <a:off x="8215086" y="5293659"/>
            <a:ext cx="1395080" cy="400110"/>
          </a:xfrm>
          <a:prstGeom prst="rect">
            <a:avLst/>
          </a:prstGeom>
          <a:noFill/>
        </p:spPr>
        <p:txBody>
          <a:bodyPr wrap="square" rtlCol="0">
            <a:spAutoFit/>
          </a:bodyPr>
          <a:lstStyle/>
          <a:p>
            <a:pPr algn="ctr"/>
            <a:r>
              <a:rPr lang="en-US" sz="2000" dirty="0">
                <a:latin typeface="American Typewriter" panose="02090604020004020304" pitchFamily="18" charset="77"/>
              </a:rPr>
              <a:t>(IDF–1)</a:t>
            </a:r>
          </a:p>
        </p:txBody>
      </p:sp>
      <p:sp>
        <p:nvSpPr>
          <p:cNvPr id="31" name="TextBox 30">
            <a:extLst>
              <a:ext uri="{FF2B5EF4-FFF2-40B4-BE49-F238E27FC236}">
                <a16:creationId xmlns:a16="http://schemas.microsoft.com/office/drawing/2014/main" id="{81772902-22C7-374C-A0E2-3734A96D5DF5}"/>
              </a:ext>
            </a:extLst>
          </p:cNvPr>
          <p:cNvSpPr txBox="1"/>
          <p:nvPr/>
        </p:nvSpPr>
        <p:spPr>
          <a:xfrm>
            <a:off x="7512424" y="5526738"/>
            <a:ext cx="896471"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42" name="TextBox 41">
            <a:extLst>
              <a:ext uri="{FF2B5EF4-FFF2-40B4-BE49-F238E27FC236}">
                <a16:creationId xmlns:a16="http://schemas.microsoft.com/office/drawing/2014/main" id="{38BBA274-3732-F940-8684-0A1CCE7B734B}"/>
              </a:ext>
            </a:extLst>
          </p:cNvPr>
          <p:cNvSpPr txBox="1"/>
          <p:nvPr/>
        </p:nvSpPr>
        <p:spPr>
          <a:xfrm>
            <a:off x="4247028" y="5515533"/>
            <a:ext cx="490072" cy="523220"/>
          </a:xfrm>
          <a:prstGeom prst="rect">
            <a:avLst/>
          </a:prstGeom>
          <a:noFill/>
        </p:spPr>
        <p:txBody>
          <a:bodyPr wrap="square" rtlCol="0">
            <a:spAutoFit/>
          </a:bodyPr>
          <a:lstStyle/>
          <a:p>
            <a:pPr algn="ctr"/>
            <a:r>
              <a:rPr lang="en-US" sz="2800" dirty="0">
                <a:latin typeface="GreekFP" panose="02020500000000000000" pitchFamily="18" charset="0"/>
              </a:rPr>
              <a:t>a</a:t>
            </a:r>
          </a:p>
        </p:txBody>
      </p:sp>
      <p:sp>
        <p:nvSpPr>
          <p:cNvPr id="45" name="TextBox 44">
            <a:extLst>
              <a:ext uri="{FF2B5EF4-FFF2-40B4-BE49-F238E27FC236}">
                <a16:creationId xmlns:a16="http://schemas.microsoft.com/office/drawing/2014/main" id="{EE6FA8FC-EE00-5A4B-96A4-96262B80EBB7}"/>
              </a:ext>
            </a:extLst>
          </p:cNvPr>
          <p:cNvSpPr txBox="1"/>
          <p:nvPr/>
        </p:nvSpPr>
        <p:spPr>
          <a:xfrm>
            <a:off x="3719604" y="5187950"/>
            <a:ext cx="814296"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47" name="TextBox 46">
            <a:extLst>
              <a:ext uri="{FF2B5EF4-FFF2-40B4-BE49-F238E27FC236}">
                <a16:creationId xmlns:a16="http://schemas.microsoft.com/office/drawing/2014/main" id="{5EF4B31F-E597-154A-AF3A-73D8F129D2D6}"/>
              </a:ext>
            </a:extLst>
          </p:cNvPr>
          <p:cNvSpPr txBox="1"/>
          <p:nvPr/>
        </p:nvSpPr>
        <p:spPr>
          <a:xfrm>
            <a:off x="3719604" y="5683250"/>
            <a:ext cx="814296"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48" name="Double Bracket 47">
            <a:extLst>
              <a:ext uri="{FF2B5EF4-FFF2-40B4-BE49-F238E27FC236}">
                <a16:creationId xmlns:a16="http://schemas.microsoft.com/office/drawing/2014/main" id="{1064AC18-A5C8-EC45-AF0B-0F90A92D09AC}"/>
              </a:ext>
            </a:extLst>
          </p:cNvPr>
          <p:cNvSpPr/>
          <p:nvPr/>
        </p:nvSpPr>
        <p:spPr>
          <a:xfrm>
            <a:off x="3684866" y="5149850"/>
            <a:ext cx="944284" cy="109855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867E262-3F40-7F47-9E42-F2080AB3957A}"/>
              </a:ext>
            </a:extLst>
          </p:cNvPr>
          <p:cNvCxnSpPr>
            <a:cxnSpLocks/>
          </p:cNvCxnSpPr>
          <p:nvPr/>
        </p:nvCxnSpPr>
        <p:spPr>
          <a:xfrm>
            <a:off x="3803650" y="5689600"/>
            <a:ext cx="768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1E0315B-2B1D-A349-8EEB-0F9A7CEB03F2}"/>
              </a:ext>
            </a:extLst>
          </p:cNvPr>
          <p:cNvSpPr txBox="1"/>
          <p:nvPr/>
        </p:nvSpPr>
        <p:spPr>
          <a:xfrm>
            <a:off x="0" y="3733800"/>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Alpha adjusted TF-IDF</a:t>
            </a:r>
          </a:p>
        </p:txBody>
      </p:sp>
      <p:sp>
        <p:nvSpPr>
          <p:cNvPr id="51" name="TextBox 50">
            <a:extLst>
              <a:ext uri="{FF2B5EF4-FFF2-40B4-BE49-F238E27FC236}">
                <a16:creationId xmlns:a16="http://schemas.microsoft.com/office/drawing/2014/main" id="{8CED1DB1-1C85-A543-A61C-8E9DB4B5145F}"/>
              </a:ext>
            </a:extLst>
          </p:cNvPr>
          <p:cNvSpPr txBox="1"/>
          <p:nvPr/>
        </p:nvSpPr>
        <p:spPr>
          <a:xfrm>
            <a:off x="0" y="4309612"/>
            <a:ext cx="12192000" cy="523220"/>
          </a:xfrm>
          <a:prstGeom prst="rect">
            <a:avLst/>
          </a:prstGeom>
          <a:noFill/>
        </p:spPr>
        <p:txBody>
          <a:bodyPr wrap="square" rtlCol="0">
            <a:spAutoFit/>
          </a:bodyPr>
          <a:lstStyle/>
          <a:p>
            <a:pPr algn="ctr"/>
            <a:r>
              <a:rPr lang="en-US" sz="2800" dirty="0">
                <a:latin typeface="American Typewriter" panose="02090604020004020304" pitchFamily="18" charset="77"/>
              </a:rPr>
              <a:t>amplifies the effect of rare words when </a:t>
            </a:r>
            <a:r>
              <a:rPr lang="en-US" sz="2800" dirty="0">
                <a:latin typeface="GreekFP" panose="02020500000000000000" pitchFamily="18" charset="0"/>
              </a:rPr>
              <a:t>a</a:t>
            </a:r>
            <a:r>
              <a:rPr lang="en-US" sz="2800" dirty="0">
                <a:latin typeface="American Typewriter" panose="02090604020004020304" pitchFamily="18" charset="77"/>
              </a:rPr>
              <a:t> &gt; 1</a:t>
            </a:r>
          </a:p>
        </p:txBody>
      </p:sp>
      <p:sp>
        <p:nvSpPr>
          <p:cNvPr id="20" name="TextBox 19">
            <a:extLst>
              <a:ext uri="{FF2B5EF4-FFF2-40B4-BE49-F238E27FC236}">
                <a16:creationId xmlns:a16="http://schemas.microsoft.com/office/drawing/2014/main" id="{3240394E-7912-A843-9EC1-AB9D9E6A379E}"/>
              </a:ext>
            </a:extLst>
          </p:cNvPr>
          <p:cNvSpPr txBox="1"/>
          <p:nvPr/>
        </p:nvSpPr>
        <p:spPr>
          <a:xfrm>
            <a:off x="3572435" y="5562600"/>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21" name="TextBox 20">
            <a:extLst>
              <a:ext uri="{FF2B5EF4-FFF2-40B4-BE49-F238E27FC236}">
                <a16:creationId xmlns:a16="http://schemas.microsoft.com/office/drawing/2014/main" id="{79B78C43-0AF4-7D4C-85FE-224828996011}"/>
              </a:ext>
            </a:extLst>
          </p:cNvPr>
          <p:cNvSpPr txBox="1"/>
          <p:nvPr/>
        </p:nvSpPr>
        <p:spPr>
          <a:xfrm>
            <a:off x="2459979" y="6566013"/>
            <a:ext cx="7379936" cy="230832"/>
          </a:xfrm>
          <a:prstGeom prst="rect">
            <a:avLst/>
          </a:prstGeom>
          <a:noFill/>
        </p:spPr>
        <p:txBody>
          <a:bodyPr wrap="square" rtlCol="0">
            <a:spAutoFit/>
          </a:bodyPr>
          <a:lstStyle/>
          <a:p>
            <a:pPr algn="ctr"/>
            <a:r>
              <a:rPr lang="en-US" sz="900" dirty="0">
                <a:latin typeface="American Typewriter" panose="02090604020004020304" pitchFamily="18" charset="77"/>
              </a:rPr>
              <a:t>Common words are little affected by </a:t>
            </a:r>
            <a:r>
              <a:rPr lang="en-US" sz="900" dirty="0">
                <a:latin typeface="GreekFP" panose="02020500000000000000" pitchFamily="18" charset="0"/>
              </a:rPr>
              <a:t>a</a:t>
            </a:r>
            <a:r>
              <a:rPr lang="en-US" sz="900" dirty="0">
                <a:latin typeface="American Typewriter" panose="02090604020004020304" pitchFamily="18" charset="77"/>
              </a:rPr>
              <a:t> </a:t>
            </a:r>
          </a:p>
        </p:txBody>
      </p:sp>
    </p:spTree>
    <p:extLst>
      <p:ext uri="{BB962C8B-B14F-4D97-AF65-F5344CB8AC3E}">
        <p14:creationId xmlns:p14="http://schemas.microsoft.com/office/powerpoint/2010/main" val="255408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6" grpId="0"/>
      <p:bldP spid="27" grpId="0"/>
      <p:bldP spid="28" grpId="0"/>
      <p:bldP spid="30" grpId="0"/>
      <p:bldP spid="31" grpId="0"/>
      <p:bldP spid="42" grpId="0"/>
      <p:bldP spid="45" grpId="0"/>
      <p:bldP spid="47" grpId="0"/>
      <p:bldP spid="48"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F2AE539-B361-AC40-9750-176A1B0D8C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7" name="TextBox 6">
            <a:extLst>
              <a:ext uri="{FF2B5EF4-FFF2-40B4-BE49-F238E27FC236}">
                <a16:creationId xmlns:a16="http://schemas.microsoft.com/office/drawing/2014/main" id="{1443D60A-B1E7-8749-BCF8-DD7A1F8FCA54}"/>
              </a:ext>
            </a:extLst>
          </p:cNvPr>
          <p:cNvSpPr txBox="1"/>
          <p:nvPr/>
        </p:nvSpPr>
        <p:spPr>
          <a:xfrm>
            <a:off x="8874177" y="3124200"/>
            <a:ext cx="1708879" cy="307777"/>
          </a:xfrm>
          <a:prstGeom prst="rect">
            <a:avLst/>
          </a:prstGeom>
          <a:noFill/>
        </p:spPr>
        <p:txBody>
          <a:bodyPr wrap="square" rtlCol="0">
            <a:spAutoFit/>
          </a:bodyPr>
          <a:lstStyle/>
          <a:p>
            <a:r>
              <a:rPr lang="en-US" sz="1400" dirty="0">
                <a:latin typeface="American Typewriter" panose="02090604020004020304" pitchFamily="18" charset="77"/>
              </a:rPr>
              <a:t>reasonings</a:t>
            </a:r>
          </a:p>
        </p:txBody>
      </p:sp>
      <p:sp>
        <p:nvSpPr>
          <p:cNvPr id="8" name="TextBox 7">
            <a:extLst>
              <a:ext uri="{FF2B5EF4-FFF2-40B4-BE49-F238E27FC236}">
                <a16:creationId xmlns:a16="http://schemas.microsoft.com/office/drawing/2014/main" id="{F606A3F9-8AD7-8F41-98B6-E6EE51AB3709}"/>
              </a:ext>
            </a:extLst>
          </p:cNvPr>
          <p:cNvSpPr txBox="1"/>
          <p:nvPr/>
        </p:nvSpPr>
        <p:spPr>
          <a:xfrm>
            <a:off x="8874177" y="3307830"/>
            <a:ext cx="1708879" cy="307777"/>
          </a:xfrm>
          <a:prstGeom prst="rect">
            <a:avLst/>
          </a:prstGeom>
          <a:noFill/>
        </p:spPr>
        <p:txBody>
          <a:bodyPr wrap="square" rtlCol="0">
            <a:spAutoFit/>
          </a:bodyPr>
          <a:lstStyle/>
          <a:p>
            <a:r>
              <a:rPr lang="en-US" sz="1400" dirty="0">
                <a:latin typeface="American Typewriter" panose="02090604020004020304" pitchFamily="18" charset="77"/>
              </a:rPr>
              <a:t>nature</a:t>
            </a:r>
          </a:p>
        </p:txBody>
      </p:sp>
      <p:sp>
        <p:nvSpPr>
          <p:cNvPr id="9" name="TextBox 8">
            <a:extLst>
              <a:ext uri="{FF2B5EF4-FFF2-40B4-BE49-F238E27FC236}">
                <a16:creationId xmlns:a16="http://schemas.microsoft.com/office/drawing/2014/main" id="{0B51A8A0-F97C-2A40-A0A6-74029E559AD7}"/>
              </a:ext>
            </a:extLst>
          </p:cNvPr>
          <p:cNvSpPr txBox="1"/>
          <p:nvPr/>
        </p:nvSpPr>
        <p:spPr>
          <a:xfrm>
            <a:off x="8874177" y="3535180"/>
            <a:ext cx="1708879" cy="307777"/>
          </a:xfrm>
          <a:prstGeom prst="rect">
            <a:avLst/>
          </a:prstGeom>
          <a:noFill/>
        </p:spPr>
        <p:txBody>
          <a:bodyPr wrap="square" rtlCol="0">
            <a:spAutoFit/>
          </a:bodyPr>
          <a:lstStyle/>
          <a:p>
            <a:r>
              <a:rPr lang="en-US" sz="1400" dirty="0">
                <a:latin typeface="American Typewriter" panose="02090604020004020304" pitchFamily="18" charset="77"/>
              </a:rPr>
              <a:t>qualities</a:t>
            </a:r>
          </a:p>
        </p:txBody>
      </p:sp>
      <p:sp>
        <p:nvSpPr>
          <p:cNvPr id="10" name="TextBox 9">
            <a:extLst>
              <a:ext uri="{FF2B5EF4-FFF2-40B4-BE49-F238E27FC236}">
                <a16:creationId xmlns:a16="http://schemas.microsoft.com/office/drawing/2014/main" id="{BCD917F6-46EF-014E-B74D-C00438BA97EE}"/>
              </a:ext>
            </a:extLst>
          </p:cNvPr>
          <p:cNvSpPr txBox="1"/>
          <p:nvPr/>
        </p:nvSpPr>
        <p:spPr>
          <a:xfrm>
            <a:off x="8874177" y="3733800"/>
            <a:ext cx="1708879" cy="307777"/>
          </a:xfrm>
          <a:prstGeom prst="rect">
            <a:avLst/>
          </a:prstGeom>
          <a:noFill/>
        </p:spPr>
        <p:txBody>
          <a:bodyPr wrap="square" rtlCol="0">
            <a:spAutoFit/>
          </a:bodyPr>
          <a:lstStyle/>
          <a:p>
            <a:r>
              <a:rPr lang="en-US" sz="1400" dirty="0">
                <a:latin typeface="American Typewriter" panose="02090604020004020304" pitchFamily="18" charset="77"/>
              </a:rPr>
              <a:t>enquiry</a:t>
            </a:r>
          </a:p>
        </p:txBody>
      </p:sp>
      <p:sp>
        <p:nvSpPr>
          <p:cNvPr id="11" name="TextBox 10">
            <a:extLst>
              <a:ext uri="{FF2B5EF4-FFF2-40B4-BE49-F238E27FC236}">
                <a16:creationId xmlns:a16="http://schemas.microsoft.com/office/drawing/2014/main" id="{A2D240BA-5EFD-AF4A-92C6-814D67C38617}"/>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Hume</a:t>
            </a:r>
          </a:p>
        </p:txBody>
      </p:sp>
      <p:sp>
        <p:nvSpPr>
          <p:cNvPr id="12" name="TextBox 11">
            <a:extLst>
              <a:ext uri="{FF2B5EF4-FFF2-40B4-BE49-F238E27FC236}">
                <a16:creationId xmlns:a16="http://schemas.microsoft.com/office/drawing/2014/main" id="{416F2A2F-CAF5-AF44-A49C-DAA151C9FA8B}"/>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3" name="TextBox 12">
            <a:extLst>
              <a:ext uri="{FF2B5EF4-FFF2-40B4-BE49-F238E27FC236}">
                <a16:creationId xmlns:a16="http://schemas.microsoft.com/office/drawing/2014/main" id="{CE262EA4-B825-0B4E-81C8-F084BF9F7D65}"/>
              </a:ext>
            </a:extLst>
          </p:cNvPr>
          <p:cNvSpPr txBox="1"/>
          <p:nvPr/>
        </p:nvSpPr>
        <p:spPr>
          <a:xfrm>
            <a:off x="8874177" y="2362200"/>
            <a:ext cx="1708879" cy="307777"/>
          </a:xfrm>
          <a:prstGeom prst="rect">
            <a:avLst/>
          </a:prstGeom>
          <a:noFill/>
        </p:spPr>
        <p:txBody>
          <a:bodyPr wrap="square" rtlCol="0">
            <a:spAutoFit/>
          </a:bodyPr>
          <a:lstStyle/>
          <a:p>
            <a:r>
              <a:rPr lang="en-US" sz="1400" dirty="0" err="1">
                <a:latin typeface="American Typewriter" panose="02090604020004020304" pitchFamily="18" charset="77"/>
              </a:rPr>
              <a:t>connexion</a:t>
            </a:r>
            <a:endParaRPr lang="en-US" sz="1400" dirty="0">
              <a:latin typeface="American Typewriter" panose="02090604020004020304" pitchFamily="18" charset="77"/>
            </a:endParaRPr>
          </a:p>
        </p:txBody>
      </p:sp>
      <p:pic>
        <p:nvPicPr>
          <p:cNvPr id="15" name="Picture 14">
            <a:extLst>
              <a:ext uri="{FF2B5EF4-FFF2-40B4-BE49-F238E27FC236}">
                <a16:creationId xmlns:a16="http://schemas.microsoft.com/office/drawing/2014/main" id="{18D811E7-9B1F-0B4C-A1CF-681427A145F5}"/>
              </a:ext>
            </a:extLst>
          </p:cNvPr>
          <p:cNvPicPr>
            <a:picLocks noChangeAspect="1"/>
          </p:cNvPicPr>
          <p:nvPr/>
        </p:nvPicPr>
        <p:blipFill>
          <a:blip r:embed="rId4"/>
          <a:stretch>
            <a:fillRect/>
          </a:stretch>
        </p:blipFill>
        <p:spPr>
          <a:xfrm>
            <a:off x="10703723" y="0"/>
            <a:ext cx="1147753" cy="6858000"/>
          </a:xfrm>
          <a:prstGeom prst="rect">
            <a:avLst/>
          </a:prstGeom>
        </p:spPr>
      </p:pic>
      <p:sp>
        <p:nvSpPr>
          <p:cNvPr id="16" name="Left Brace 15">
            <a:extLst>
              <a:ext uri="{FF2B5EF4-FFF2-40B4-BE49-F238E27FC236}">
                <a16:creationId xmlns:a16="http://schemas.microsoft.com/office/drawing/2014/main" id="{13FED4CF-38E8-6148-9E4B-AE36CAE88F13}"/>
              </a:ext>
            </a:extLst>
          </p:cNvPr>
          <p:cNvSpPr/>
          <p:nvPr/>
        </p:nvSpPr>
        <p:spPr>
          <a:xfrm>
            <a:off x="10479315" y="29030"/>
            <a:ext cx="319314" cy="10450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F89A142-7565-084C-A078-F1B1890B78CB}"/>
              </a:ext>
            </a:extLst>
          </p:cNvPr>
          <p:cNvSpPr txBox="1"/>
          <p:nvPr/>
        </p:nvSpPr>
        <p:spPr>
          <a:xfrm>
            <a:off x="0" y="6581001"/>
            <a:ext cx="12192000" cy="276999"/>
          </a:xfrm>
          <a:prstGeom prst="rect">
            <a:avLst/>
          </a:prstGeom>
          <a:noFill/>
        </p:spPr>
        <p:txBody>
          <a:bodyPr wrap="square" rtlCol="0">
            <a:spAutoFit/>
          </a:bodyPr>
          <a:lstStyle/>
          <a:p>
            <a:pPr algn="ctr"/>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
        <p:nvSpPr>
          <p:cNvPr id="18" name="TextBox 17">
            <a:extLst>
              <a:ext uri="{FF2B5EF4-FFF2-40B4-BE49-F238E27FC236}">
                <a16:creationId xmlns:a16="http://schemas.microsoft.com/office/drawing/2014/main" id="{4BFD4D25-325B-3D4B-ACAF-6CF0CD0AE4E3}"/>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19917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3" grpId="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1872244-2BDB-3A46-9E26-BC05DF8852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10" name="TextBox 9">
            <a:extLst>
              <a:ext uri="{FF2B5EF4-FFF2-40B4-BE49-F238E27FC236}">
                <a16:creationId xmlns:a16="http://schemas.microsoft.com/office/drawing/2014/main" id="{A9CDEB2C-4E9C-4F44-B978-FFE95716CEF9}"/>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James</a:t>
            </a:r>
          </a:p>
        </p:txBody>
      </p:sp>
      <p:sp>
        <p:nvSpPr>
          <p:cNvPr id="11" name="TextBox 10">
            <a:extLst>
              <a:ext uri="{FF2B5EF4-FFF2-40B4-BE49-F238E27FC236}">
                <a16:creationId xmlns:a16="http://schemas.microsoft.com/office/drawing/2014/main" id="{957E16C9-661D-1443-9A0D-12A0274A389A}"/>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3" name="TextBox 12">
            <a:extLst>
              <a:ext uri="{FF2B5EF4-FFF2-40B4-BE49-F238E27FC236}">
                <a16:creationId xmlns:a16="http://schemas.microsoft.com/office/drawing/2014/main" id="{48E60C8F-0F32-114B-957D-32C371AA9DF8}"/>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
        <p:nvSpPr>
          <p:cNvPr id="7" name="TextBox 6">
            <a:extLst>
              <a:ext uri="{FF2B5EF4-FFF2-40B4-BE49-F238E27FC236}">
                <a16:creationId xmlns:a16="http://schemas.microsoft.com/office/drawing/2014/main" id="{622D0554-B01A-0849-BC78-40B9486AF554}"/>
              </a:ext>
            </a:extLst>
          </p:cNvPr>
          <p:cNvSpPr txBox="1"/>
          <p:nvPr/>
        </p:nvSpPr>
        <p:spPr>
          <a:xfrm>
            <a:off x="0" y="6581001"/>
            <a:ext cx="12192000" cy="276999"/>
          </a:xfrm>
          <a:prstGeom prst="rect">
            <a:avLst/>
          </a:prstGeom>
          <a:noFill/>
        </p:spPr>
        <p:txBody>
          <a:bodyPr wrap="square" rtlCol="0">
            <a:spAutoFit/>
          </a:bodyPr>
          <a:lstStyle/>
          <a:p>
            <a:pPr algn="ctr"/>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Tree>
    <p:extLst>
      <p:ext uri="{BB962C8B-B14F-4D97-AF65-F5344CB8AC3E}">
        <p14:creationId xmlns:p14="http://schemas.microsoft.com/office/powerpoint/2010/main" val="2613793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4F190E-9D1D-2745-AEB0-1AC9E5E06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4" name="TextBox 3">
            <a:extLst>
              <a:ext uri="{FF2B5EF4-FFF2-40B4-BE49-F238E27FC236}">
                <a16:creationId xmlns:a16="http://schemas.microsoft.com/office/drawing/2014/main" id="{C912F778-3A0F-A449-A618-211DF677E224}"/>
              </a:ext>
            </a:extLst>
          </p:cNvPr>
          <p:cNvSpPr txBox="1"/>
          <p:nvPr/>
        </p:nvSpPr>
        <p:spPr>
          <a:xfrm>
            <a:off x="8816121" y="884420"/>
            <a:ext cx="1708879" cy="307777"/>
          </a:xfrm>
          <a:prstGeom prst="rect">
            <a:avLst/>
          </a:prstGeom>
          <a:noFill/>
        </p:spPr>
        <p:txBody>
          <a:bodyPr wrap="square" rtlCol="0">
            <a:spAutoFit/>
          </a:bodyPr>
          <a:lstStyle/>
          <a:p>
            <a:r>
              <a:rPr lang="en-US" sz="1400" dirty="0">
                <a:latin typeface="American Typewriter" panose="02090604020004020304" pitchFamily="18" charset="77"/>
              </a:rPr>
              <a:t>nexus</a:t>
            </a:r>
          </a:p>
        </p:txBody>
      </p:sp>
      <p:sp>
        <p:nvSpPr>
          <p:cNvPr id="5" name="TextBox 4">
            <a:extLst>
              <a:ext uri="{FF2B5EF4-FFF2-40B4-BE49-F238E27FC236}">
                <a16:creationId xmlns:a16="http://schemas.microsoft.com/office/drawing/2014/main" id="{FC6D6E3F-7D25-DA45-B864-A45951F88A4B}"/>
              </a:ext>
            </a:extLst>
          </p:cNvPr>
          <p:cNvSpPr txBox="1"/>
          <p:nvPr/>
        </p:nvSpPr>
        <p:spPr>
          <a:xfrm>
            <a:off x="2803160" y="1250430"/>
            <a:ext cx="1708879" cy="307777"/>
          </a:xfrm>
          <a:prstGeom prst="rect">
            <a:avLst/>
          </a:prstGeom>
          <a:noFill/>
        </p:spPr>
        <p:txBody>
          <a:bodyPr wrap="square" rtlCol="0">
            <a:spAutoFit/>
          </a:bodyPr>
          <a:lstStyle/>
          <a:p>
            <a:r>
              <a:rPr lang="en-US" sz="1400" dirty="0">
                <a:latin typeface="American Typewriter" panose="02090604020004020304" pitchFamily="18" charset="77"/>
              </a:rPr>
              <a:t>datum</a:t>
            </a:r>
          </a:p>
        </p:txBody>
      </p:sp>
      <p:sp>
        <p:nvSpPr>
          <p:cNvPr id="6" name="TextBox 5">
            <a:extLst>
              <a:ext uri="{FF2B5EF4-FFF2-40B4-BE49-F238E27FC236}">
                <a16:creationId xmlns:a16="http://schemas.microsoft.com/office/drawing/2014/main" id="{887F9FAF-8BD9-E64F-A8C5-8554DD7AD487}"/>
              </a:ext>
            </a:extLst>
          </p:cNvPr>
          <p:cNvSpPr txBox="1"/>
          <p:nvPr/>
        </p:nvSpPr>
        <p:spPr>
          <a:xfrm>
            <a:off x="8814216" y="1269169"/>
            <a:ext cx="1708879" cy="307777"/>
          </a:xfrm>
          <a:prstGeom prst="rect">
            <a:avLst/>
          </a:prstGeom>
          <a:noFill/>
        </p:spPr>
        <p:txBody>
          <a:bodyPr wrap="square" rtlCol="0">
            <a:spAutoFit/>
          </a:bodyPr>
          <a:lstStyle/>
          <a:p>
            <a:r>
              <a:rPr lang="en-US" sz="1400" dirty="0">
                <a:latin typeface="American Typewriter" panose="02090604020004020304" pitchFamily="18" charset="77"/>
              </a:rPr>
              <a:t>conceptual</a:t>
            </a:r>
          </a:p>
        </p:txBody>
      </p:sp>
      <p:sp>
        <p:nvSpPr>
          <p:cNvPr id="7" name="TextBox 6">
            <a:extLst>
              <a:ext uri="{FF2B5EF4-FFF2-40B4-BE49-F238E27FC236}">
                <a16:creationId xmlns:a16="http://schemas.microsoft.com/office/drawing/2014/main" id="{4E185DF6-1B45-384D-A39F-654D2099E016}"/>
              </a:ext>
            </a:extLst>
          </p:cNvPr>
          <p:cNvSpPr txBox="1"/>
          <p:nvPr/>
        </p:nvSpPr>
        <p:spPr>
          <a:xfrm>
            <a:off x="8814217" y="1451547"/>
            <a:ext cx="1708879" cy="307777"/>
          </a:xfrm>
          <a:prstGeom prst="rect">
            <a:avLst/>
          </a:prstGeom>
          <a:noFill/>
        </p:spPr>
        <p:txBody>
          <a:bodyPr wrap="square" rtlCol="0">
            <a:spAutoFit/>
          </a:bodyPr>
          <a:lstStyle/>
          <a:p>
            <a:r>
              <a:rPr lang="en-US" sz="1400" dirty="0">
                <a:latin typeface="American Typewriter" panose="02090604020004020304" pitchFamily="18" charset="77"/>
              </a:rPr>
              <a:t>actual</a:t>
            </a:r>
          </a:p>
        </p:txBody>
      </p:sp>
      <p:sp>
        <p:nvSpPr>
          <p:cNvPr id="8" name="TextBox 7">
            <a:extLst>
              <a:ext uri="{FF2B5EF4-FFF2-40B4-BE49-F238E27FC236}">
                <a16:creationId xmlns:a16="http://schemas.microsoft.com/office/drawing/2014/main" id="{1F3D5766-839B-024B-B51B-624BFD49F98B}"/>
              </a:ext>
            </a:extLst>
          </p:cNvPr>
          <p:cNvSpPr txBox="1"/>
          <p:nvPr/>
        </p:nvSpPr>
        <p:spPr>
          <a:xfrm>
            <a:off x="2278505" y="1500266"/>
            <a:ext cx="1708879" cy="307777"/>
          </a:xfrm>
          <a:prstGeom prst="rect">
            <a:avLst/>
          </a:prstGeom>
          <a:noFill/>
        </p:spPr>
        <p:txBody>
          <a:bodyPr wrap="square" rtlCol="0">
            <a:spAutoFit/>
          </a:bodyPr>
          <a:lstStyle/>
          <a:p>
            <a:r>
              <a:rPr lang="en-US" sz="1400" dirty="0">
                <a:latin typeface="American Typewriter" panose="02090604020004020304" pitchFamily="18" charset="77"/>
              </a:rPr>
              <a:t>prehensions</a:t>
            </a:r>
          </a:p>
        </p:txBody>
      </p:sp>
      <p:sp>
        <p:nvSpPr>
          <p:cNvPr id="9" name="TextBox 8">
            <a:extLst>
              <a:ext uri="{FF2B5EF4-FFF2-40B4-BE49-F238E27FC236}">
                <a16:creationId xmlns:a16="http://schemas.microsoft.com/office/drawing/2014/main" id="{FF3D7ACA-B185-C94F-B5E8-B552ABC897CB}"/>
              </a:ext>
            </a:extLst>
          </p:cNvPr>
          <p:cNvSpPr txBox="1"/>
          <p:nvPr/>
        </p:nvSpPr>
        <p:spPr>
          <a:xfrm>
            <a:off x="8814217" y="1918741"/>
            <a:ext cx="1708879" cy="307777"/>
          </a:xfrm>
          <a:prstGeom prst="rect">
            <a:avLst/>
          </a:prstGeom>
          <a:noFill/>
        </p:spPr>
        <p:txBody>
          <a:bodyPr wrap="square" rtlCol="0">
            <a:spAutoFit/>
          </a:bodyPr>
          <a:lstStyle/>
          <a:p>
            <a:r>
              <a:rPr lang="en-US" sz="1400" dirty="0">
                <a:latin typeface="American Typewriter" panose="02090604020004020304" pitchFamily="18" charset="77"/>
              </a:rPr>
              <a:t>concrescence</a:t>
            </a:r>
          </a:p>
        </p:txBody>
      </p:sp>
      <p:sp>
        <p:nvSpPr>
          <p:cNvPr id="10" name="TextBox 9">
            <a:extLst>
              <a:ext uri="{FF2B5EF4-FFF2-40B4-BE49-F238E27FC236}">
                <a16:creationId xmlns:a16="http://schemas.microsoft.com/office/drawing/2014/main" id="{03D408E0-6910-124F-B066-4BD0A3A753DA}"/>
              </a:ext>
            </a:extLst>
          </p:cNvPr>
          <p:cNvSpPr txBox="1"/>
          <p:nvPr/>
        </p:nvSpPr>
        <p:spPr>
          <a:xfrm>
            <a:off x="2758190" y="2031167"/>
            <a:ext cx="1708879" cy="307777"/>
          </a:xfrm>
          <a:prstGeom prst="rect">
            <a:avLst/>
          </a:prstGeom>
          <a:noFill/>
        </p:spPr>
        <p:txBody>
          <a:bodyPr wrap="square" rtlCol="0">
            <a:spAutoFit/>
          </a:bodyPr>
          <a:lstStyle/>
          <a:p>
            <a:r>
              <a:rPr lang="en-US" sz="1400" dirty="0">
                <a:latin typeface="American Typewriter" panose="02090604020004020304" pitchFamily="18" charset="77"/>
              </a:rPr>
              <a:t>entity</a:t>
            </a:r>
          </a:p>
        </p:txBody>
      </p:sp>
      <p:sp>
        <p:nvSpPr>
          <p:cNvPr id="11" name="TextBox 10">
            <a:extLst>
              <a:ext uri="{FF2B5EF4-FFF2-40B4-BE49-F238E27FC236}">
                <a16:creationId xmlns:a16="http://schemas.microsoft.com/office/drawing/2014/main" id="{622B965D-1D20-D145-9B81-924B337941C3}"/>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12" name="TextBox 11">
            <a:extLst>
              <a:ext uri="{FF2B5EF4-FFF2-40B4-BE49-F238E27FC236}">
                <a16:creationId xmlns:a16="http://schemas.microsoft.com/office/drawing/2014/main" id="{C8CC8337-0DE7-FC46-BB02-C302A15A2EE7}"/>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pic>
        <p:nvPicPr>
          <p:cNvPr id="16" name="Picture 15">
            <a:extLst>
              <a:ext uri="{FF2B5EF4-FFF2-40B4-BE49-F238E27FC236}">
                <a16:creationId xmlns:a16="http://schemas.microsoft.com/office/drawing/2014/main" id="{E57B3359-DDF4-A745-AC04-3AC968A9C65E}"/>
              </a:ext>
            </a:extLst>
          </p:cNvPr>
          <p:cNvPicPr>
            <a:picLocks noChangeAspect="1"/>
          </p:cNvPicPr>
          <p:nvPr/>
        </p:nvPicPr>
        <p:blipFill>
          <a:blip r:embed="rId4"/>
          <a:stretch>
            <a:fillRect/>
          </a:stretch>
        </p:blipFill>
        <p:spPr>
          <a:xfrm>
            <a:off x="10327108" y="0"/>
            <a:ext cx="1291389" cy="6858000"/>
          </a:xfrm>
          <a:prstGeom prst="rect">
            <a:avLst/>
          </a:prstGeom>
        </p:spPr>
      </p:pic>
      <p:sp>
        <p:nvSpPr>
          <p:cNvPr id="17" name="Left Brace 16">
            <a:extLst>
              <a:ext uri="{FF2B5EF4-FFF2-40B4-BE49-F238E27FC236}">
                <a16:creationId xmlns:a16="http://schemas.microsoft.com/office/drawing/2014/main" id="{8F986188-DA5F-2A4A-91C6-4A587A6DF1E3}"/>
              </a:ext>
            </a:extLst>
          </p:cNvPr>
          <p:cNvSpPr/>
          <p:nvPr/>
        </p:nvSpPr>
        <p:spPr>
          <a:xfrm>
            <a:off x="10105032" y="29030"/>
            <a:ext cx="316534" cy="13782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53BE393E-E5D3-E14A-8A40-271149C34D3C}"/>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
        <p:nvSpPr>
          <p:cNvPr id="20" name="TextBox 19">
            <a:extLst>
              <a:ext uri="{FF2B5EF4-FFF2-40B4-BE49-F238E27FC236}">
                <a16:creationId xmlns:a16="http://schemas.microsoft.com/office/drawing/2014/main" id="{6E27635C-0418-9247-94D9-CD3885362B76}"/>
              </a:ext>
            </a:extLst>
          </p:cNvPr>
          <p:cNvSpPr txBox="1"/>
          <p:nvPr/>
        </p:nvSpPr>
        <p:spPr>
          <a:xfrm>
            <a:off x="0" y="6581001"/>
            <a:ext cx="12192000" cy="276999"/>
          </a:xfrm>
          <a:prstGeom prst="rect">
            <a:avLst/>
          </a:prstGeom>
          <a:noFill/>
        </p:spPr>
        <p:txBody>
          <a:bodyPr wrap="square" rtlCol="0">
            <a:spAutoFit/>
          </a:bodyPr>
          <a:lstStyle/>
          <a:p>
            <a:pPr algn="ctr"/>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Tree>
    <p:extLst>
      <p:ext uri="{BB962C8B-B14F-4D97-AF65-F5344CB8AC3E}">
        <p14:creationId xmlns:p14="http://schemas.microsoft.com/office/powerpoint/2010/main" val="8307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63D9302-E5D7-C14A-A0B5-C9635DEAEF0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181132" y="554636"/>
            <a:ext cx="4572000" cy="6858000"/>
          </a:xfrm>
          <a:prstGeom prst="rect">
            <a:avLst/>
          </a:prstGeom>
        </p:spPr>
      </p:pic>
      <p:pic>
        <p:nvPicPr>
          <p:cNvPr id="3" name="Graphic 2">
            <a:extLst>
              <a:ext uri="{FF2B5EF4-FFF2-40B4-BE49-F238E27FC236}">
                <a16:creationId xmlns:a16="http://schemas.microsoft.com/office/drawing/2014/main" id="{25FB2FD9-B2FC-014F-9E77-1A7D80810CBA}"/>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3836233" y="554636"/>
            <a:ext cx="4572000" cy="6858000"/>
          </a:xfrm>
          <a:prstGeom prst="rect">
            <a:avLst/>
          </a:prstGeom>
        </p:spPr>
      </p:pic>
      <p:pic>
        <p:nvPicPr>
          <p:cNvPr id="4" name="Graphic 3">
            <a:extLst>
              <a:ext uri="{FF2B5EF4-FFF2-40B4-BE49-F238E27FC236}">
                <a16:creationId xmlns:a16="http://schemas.microsoft.com/office/drawing/2014/main" id="{AAC1204F-4EF1-3D4F-B743-1BD4351446CF}"/>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823616" y="554636"/>
            <a:ext cx="4572000" cy="6858000"/>
          </a:xfrm>
          <a:prstGeom prst="rect">
            <a:avLst/>
          </a:prstGeom>
        </p:spPr>
      </p:pic>
      <p:sp>
        <p:nvSpPr>
          <p:cNvPr id="5" name="TextBox 4">
            <a:extLst>
              <a:ext uri="{FF2B5EF4-FFF2-40B4-BE49-F238E27FC236}">
                <a16:creationId xmlns:a16="http://schemas.microsoft.com/office/drawing/2014/main" id="{C0F37D0A-EB11-AE41-9501-35BD57AD3A64}"/>
              </a:ext>
            </a:extLst>
          </p:cNvPr>
          <p:cNvSpPr txBox="1"/>
          <p:nvPr/>
        </p:nvSpPr>
        <p:spPr>
          <a:xfrm>
            <a:off x="795728"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Hume</a:t>
            </a:r>
          </a:p>
        </p:txBody>
      </p:sp>
      <p:sp>
        <p:nvSpPr>
          <p:cNvPr id="6" name="TextBox 5">
            <a:extLst>
              <a:ext uri="{FF2B5EF4-FFF2-40B4-BE49-F238E27FC236}">
                <a16:creationId xmlns:a16="http://schemas.microsoft.com/office/drawing/2014/main" id="{9C5450B5-2F3B-FF4F-883B-8ED8EB919337}"/>
              </a:ext>
            </a:extLst>
          </p:cNvPr>
          <p:cNvSpPr txBox="1"/>
          <p:nvPr/>
        </p:nvSpPr>
        <p:spPr>
          <a:xfrm>
            <a:off x="4724400"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James</a:t>
            </a:r>
          </a:p>
        </p:txBody>
      </p:sp>
      <p:sp>
        <p:nvSpPr>
          <p:cNvPr id="7" name="TextBox 6">
            <a:extLst>
              <a:ext uri="{FF2B5EF4-FFF2-40B4-BE49-F238E27FC236}">
                <a16:creationId xmlns:a16="http://schemas.microsoft.com/office/drawing/2014/main" id="{F1799572-1D12-5B4A-8AC5-9CEAA235E8E5}"/>
              </a:ext>
            </a:extLst>
          </p:cNvPr>
          <p:cNvSpPr txBox="1"/>
          <p:nvPr/>
        </p:nvSpPr>
        <p:spPr>
          <a:xfrm>
            <a:off x="8610600"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2DFD60D0-CA71-144C-8DC4-D0293E0CB732}"/>
              </a:ext>
            </a:extLst>
          </p:cNvPr>
          <p:cNvSpPr txBox="1"/>
          <p:nvPr/>
        </p:nvSpPr>
        <p:spPr>
          <a:xfrm>
            <a:off x="0" y="76200"/>
            <a:ext cx="12192000" cy="400110"/>
          </a:xfrm>
          <a:prstGeom prst="rect">
            <a:avLst/>
          </a:prstGeom>
          <a:noFill/>
        </p:spPr>
        <p:txBody>
          <a:bodyPr wrap="square" rtlCol="0">
            <a:spAutoFit/>
          </a:bodyPr>
          <a:lstStyle/>
          <a:p>
            <a:pPr algn="ctr"/>
            <a:r>
              <a:rPr lang="en-US" sz="2000" dirty="0">
                <a:latin typeface="American Typewriter" panose="02090604020004020304" pitchFamily="18" charset="77"/>
              </a:rPr>
              <a:t>Comparing </a:t>
            </a:r>
            <a:r>
              <a:rPr lang="en-US" sz="2000" b="1" i="1" dirty="0">
                <a:latin typeface="American Typewriter" panose="02090604020004020304" pitchFamily="18" charset="77"/>
              </a:rPr>
              <a:t>alpha adjusted TF-IDF</a:t>
            </a:r>
            <a:r>
              <a:rPr lang="en-US" sz="2000" dirty="0">
                <a:latin typeface="American Typewriter" panose="02090604020004020304" pitchFamily="18" charset="77"/>
              </a:rPr>
              <a:t>  of all word instances in three philosophical texts</a:t>
            </a:r>
          </a:p>
        </p:txBody>
      </p:sp>
    </p:spTree>
    <p:extLst>
      <p:ext uri="{BB962C8B-B14F-4D97-AF65-F5344CB8AC3E}">
        <p14:creationId xmlns:p14="http://schemas.microsoft.com/office/powerpoint/2010/main" val="2413343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4F190E-9D1D-2745-AEB0-1AC9E5E06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11" name="TextBox 10">
            <a:extLst>
              <a:ext uri="{FF2B5EF4-FFF2-40B4-BE49-F238E27FC236}">
                <a16:creationId xmlns:a16="http://schemas.microsoft.com/office/drawing/2014/main" id="{622B965D-1D20-D145-9B81-924B337941C3}"/>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12" name="TextBox 11">
            <a:extLst>
              <a:ext uri="{FF2B5EF4-FFF2-40B4-BE49-F238E27FC236}">
                <a16:creationId xmlns:a16="http://schemas.microsoft.com/office/drawing/2014/main" id="{C8CC8337-0DE7-FC46-BB02-C302A15A2EE7}"/>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pic>
        <p:nvPicPr>
          <p:cNvPr id="16" name="Picture 15">
            <a:extLst>
              <a:ext uri="{FF2B5EF4-FFF2-40B4-BE49-F238E27FC236}">
                <a16:creationId xmlns:a16="http://schemas.microsoft.com/office/drawing/2014/main" id="{E57B3359-DDF4-A745-AC04-3AC968A9C65E}"/>
              </a:ext>
            </a:extLst>
          </p:cNvPr>
          <p:cNvPicPr>
            <a:picLocks noChangeAspect="1"/>
          </p:cNvPicPr>
          <p:nvPr/>
        </p:nvPicPr>
        <p:blipFill>
          <a:blip r:embed="rId4"/>
          <a:stretch>
            <a:fillRect/>
          </a:stretch>
        </p:blipFill>
        <p:spPr>
          <a:xfrm>
            <a:off x="10327108" y="0"/>
            <a:ext cx="1291389" cy="6858000"/>
          </a:xfrm>
          <a:prstGeom prst="rect">
            <a:avLst/>
          </a:prstGeom>
        </p:spPr>
      </p:pic>
      <p:sp>
        <p:nvSpPr>
          <p:cNvPr id="14" name="TextBox 13">
            <a:extLst>
              <a:ext uri="{FF2B5EF4-FFF2-40B4-BE49-F238E27FC236}">
                <a16:creationId xmlns:a16="http://schemas.microsoft.com/office/drawing/2014/main" id="{C6818120-BABB-5646-BA4F-5F288148823C}"/>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369941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89926-BE9A-D94D-82F5-1C2CFFB838CF}"/>
              </a:ext>
            </a:extLst>
          </p:cNvPr>
          <p:cNvPicPr>
            <a:picLocks noChangeAspect="1"/>
          </p:cNvPicPr>
          <p:nvPr/>
        </p:nvPicPr>
        <p:blipFill>
          <a:blip r:embed="rId2"/>
          <a:stretch>
            <a:fillRect/>
          </a:stretch>
        </p:blipFill>
        <p:spPr>
          <a:xfrm>
            <a:off x="1648046" y="1339702"/>
            <a:ext cx="9250325" cy="4486940"/>
          </a:xfrm>
          <a:prstGeom prst="rect">
            <a:avLst/>
          </a:prstGeom>
        </p:spPr>
      </p:pic>
      <p:sp>
        <p:nvSpPr>
          <p:cNvPr id="4" name="TextBox 3">
            <a:extLst>
              <a:ext uri="{FF2B5EF4-FFF2-40B4-BE49-F238E27FC236}">
                <a16:creationId xmlns:a16="http://schemas.microsoft.com/office/drawing/2014/main" id="{816CEC49-0A00-A245-AB77-6B9A793D48FE}"/>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5" name="TextBox 4">
            <a:extLst>
              <a:ext uri="{FF2B5EF4-FFF2-40B4-BE49-F238E27FC236}">
                <a16:creationId xmlns:a16="http://schemas.microsoft.com/office/drawing/2014/main" id="{337FBEA0-7F5B-694B-B152-96F5688D7A56}"/>
              </a:ext>
            </a:extLst>
          </p:cNvPr>
          <p:cNvSpPr txBox="1"/>
          <p:nvPr/>
        </p:nvSpPr>
        <p:spPr>
          <a:xfrm>
            <a:off x="-1823047"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6" name="TextBox 5">
            <a:extLst>
              <a:ext uri="{FF2B5EF4-FFF2-40B4-BE49-F238E27FC236}">
                <a16:creationId xmlns:a16="http://schemas.microsoft.com/office/drawing/2014/main" id="{44378F8B-FF4B-204D-85E9-6F2978AF7F28}"/>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sliding window of 1000 words at a time</a:t>
            </a:r>
          </a:p>
        </p:txBody>
      </p:sp>
      <p:sp>
        <p:nvSpPr>
          <p:cNvPr id="8" name="TextBox 7">
            <a:extLst>
              <a:ext uri="{FF2B5EF4-FFF2-40B4-BE49-F238E27FC236}">
                <a16:creationId xmlns:a16="http://schemas.microsoft.com/office/drawing/2014/main" id="{33F4BCA2-2AB8-E842-942B-7F3D98D8C293}"/>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Tree>
    <p:extLst>
      <p:ext uri="{BB962C8B-B14F-4D97-AF65-F5344CB8AC3E}">
        <p14:creationId xmlns:p14="http://schemas.microsoft.com/office/powerpoint/2010/main" val="412464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0517B6D-F9F3-C844-AB52-B928E20878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5256" y="1211669"/>
            <a:ext cx="9220200" cy="4838700"/>
          </a:xfrm>
          <a:prstGeom prst="rect">
            <a:avLst/>
          </a:prstGeom>
        </p:spPr>
      </p:pic>
      <p:sp>
        <p:nvSpPr>
          <p:cNvPr id="6" name="TextBox 5">
            <a:extLst>
              <a:ext uri="{FF2B5EF4-FFF2-40B4-BE49-F238E27FC236}">
                <a16:creationId xmlns:a16="http://schemas.microsoft.com/office/drawing/2014/main" id="{E6AE7446-5EA5-1146-9C35-79140AE6BB0D}"/>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7" name="TextBox 6">
            <a:extLst>
              <a:ext uri="{FF2B5EF4-FFF2-40B4-BE49-F238E27FC236}">
                <a16:creationId xmlns:a16="http://schemas.microsoft.com/office/drawing/2014/main" id="{9B212482-0393-524C-8C32-A15FF2340BE2}"/>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94BE2AC-86E6-6246-ABD7-6521158F1C43}"/>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every paragraph</a:t>
            </a:r>
          </a:p>
        </p:txBody>
      </p:sp>
      <p:sp>
        <p:nvSpPr>
          <p:cNvPr id="12" name="Rectangle 11">
            <a:extLst>
              <a:ext uri="{FF2B5EF4-FFF2-40B4-BE49-F238E27FC236}">
                <a16:creationId xmlns:a16="http://schemas.microsoft.com/office/drawing/2014/main" id="{41C0160D-9AF8-6141-9888-2C4372DCAE7A}"/>
              </a:ext>
            </a:extLst>
          </p:cNvPr>
          <p:cNvSpPr/>
          <p:nvPr/>
        </p:nvSpPr>
        <p:spPr>
          <a:xfrm>
            <a:off x="122766" y="176592"/>
            <a:ext cx="4024691" cy="1046440"/>
          </a:xfrm>
          <a:prstGeom prst="rect">
            <a:avLst/>
          </a:prstGeom>
          <a:solidFill>
            <a:schemeClr val="bg1">
              <a:alpha val="83000"/>
            </a:schemeClr>
          </a:solidFill>
          <a:ln cap="rnd">
            <a:solidFill>
              <a:srgbClr val="FF62FF"/>
            </a:solidFill>
          </a:ln>
        </p:spPr>
        <p:txBody>
          <a:bodyPr wrap="square">
            <a:spAutoFit/>
          </a:bodyPr>
          <a:lstStyle/>
          <a:p>
            <a:r>
              <a:rPr lang="en-US" sz="1200" dirty="0">
                <a:latin typeface="ACaslon Bold" panose="02020500000000000000" pitchFamily="18" charset="0"/>
              </a:rPr>
              <a:t>Prehensions of actual entities— i.e., prehensions whose data involve actual entities — are termed 'physical prehensions'; and prehensions of  eternal objects are termed 'conceptual prehensions/ Consciousness is not necessarily involved in the subjective forms of either type of prehension.</a:t>
            </a:r>
            <a:r>
              <a:rPr lang="en-US" sz="1400" dirty="0">
                <a:latin typeface="ACaslon Bold" panose="02020500000000000000" pitchFamily="18" charset="0"/>
              </a:rPr>
              <a:t> </a:t>
            </a:r>
          </a:p>
        </p:txBody>
      </p:sp>
      <p:sp>
        <p:nvSpPr>
          <p:cNvPr id="13" name="Oval 12">
            <a:extLst>
              <a:ext uri="{FF2B5EF4-FFF2-40B4-BE49-F238E27FC236}">
                <a16:creationId xmlns:a16="http://schemas.microsoft.com/office/drawing/2014/main" id="{0554C992-C9B4-964E-8E8D-8CBE3A7277E2}"/>
              </a:ext>
            </a:extLst>
          </p:cNvPr>
          <p:cNvSpPr/>
          <p:nvPr/>
        </p:nvSpPr>
        <p:spPr>
          <a:xfrm>
            <a:off x="2503110" y="1580848"/>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C34B4D-D6AA-BA45-814C-E2D7620699B6}"/>
              </a:ext>
            </a:extLst>
          </p:cNvPr>
          <p:cNvSpPr/>
          <p:nvPr/>
        </p:nvSpPr>
        <p:spPr>
          <a:xfrm>
            <a:off x="7543800" y="198363"/>
            <a:ext cx="3483429" cy="1015663"/>
          </a:xfrm>
          <a:prstGeom prst="rect">
            <a:avLst/>
          </a:prstGeom>
          <a:solidFill>
            <a:schemeClr val="bg1">
              <a:alpha val="83000"/>
            </a:schemeClr>
          </a:solidFill>
          <a:ln cap="rnd">
            <a:solidFill>
              <a:srgbClr val="FF62FF"/>
            </a:solidFill>
          </a:ln>
        </p:spPr>
        <p:txBody>
          <a:bodyPr wrap="square">
            <a:spAutoFit/>
          </a:bodyPr>
          <a:lstStyle/>
          <a:p>
            <a:r>
              <a:rPr lang="en-US" sz="1200" dirty="0">
                <a:latin typeface="ACaslon Bold" panose="02020500000000000000" pitchFamily="18" charset="0"/>
              </a:rPr>
              <a:t>A hybrid physical feeling originates for its subject a conceptual feeling with the same datum as that of the conceptual feeling of the antecedent subject. But the two conceptual feelings in the two subjects respectively may have different subjective forms. </a:t>
            </a:r>
            <a:endParaRPr lang="en-US" sz="1400" dirty="0">
              <a:latin typeface="ACaslon Bold" panose="02020500000000000000" pitchFamily="18" charset="0"/>
            </a:endParaRPr>
          </a:p>
        </p:txBody>
      </p:sp>
      <p:sp>
        <p:nvSpPr>
          <p:cNvPr id="15" name="Oval 14">
            <a:extLst>
              <a:ext uri="{FF2B5EF4-FFF2-40B4-BE49-F238E27FC236}">
                <a16:creationId xmlns:a16="http://schemas.microsoft.com/office/drawing/2014/main" id="{C99A1AC9-B4F0-5A45-8B44-5500B2339BF9}"/>
              </a:ext>
            </a:extLst>
          </p:cNvPr>
          <p:cNvSpPr/>
          <p:nvPr/>
        </p:nvSpPr>
        <p:spPr>
          <a:xfrm>
            <a:off x="7785101" y="1580848"/>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AEE6D75-4BD3-7744-A24A-E53732B3406B}"/>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a:t>
            </a:r>
            <a:r>
              <a:rPr lang="en-US" sz="1000" i="1" dirty="0" err="1">
                <a:latin typeface="American Typewriter" panose="02090604020004020304" pitchFamily="18" charset="77"/>
              </a:rPr>
              <a:t>lowess</a:t>
            </a:r>
            <a:r>
              <a:rPr lang="en-US" sz="1000" dirty="0">
                <a:latin typeface="American Typewriter" panose="02090604020004020304" pitchFamily="18" charset="77"/>
              </a:rPr>
              <a:t>  curve</a:t>
            </a:r>
            <a:endParaRPr lang="en-US" sz="1000" i="1" dirty="0">
              <a:latin typeface="American Typewriter" panose="02090604020004020304" pitchFamily="18" charset="77"/>
            </a:endParaRPr>
          </a:p>
        </p:txBody>
      </p:sp>
    </p:spTree>
    <p:extLst>
      <p:ext uri="{BB962C8B-B14F-4D97-AF65-F5344CB8AC3E}">
        <p14:creationId xmlns:p14="http://schemas.microsoft.com/office/powerpoint/2010/main" val="404466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3"/>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6200000">
            <a:off x="2607365" y="-2746513"/>
            <a:ext cx="6997148" cy="12211878"/>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0" y="1612351"/>
            <a:ext cx="12032976" cy="523220"/>
          </a:xfrm>
          <a:prstGeom prst="rect">
            <a:avLst/>
          </a:prstGeom>
          <a:noFill/>
        </p:spPr>
        <p:txBody>
          <a:bodyPr wrap="square" rtlCol="0">
            <a:spAutoFit/>
          </a:bodyPr>
          <a:lstStyle/>
          <a:p>
            <a:r>
              <a:rPr lang="en-US" sz="2800" dirty="0">
                <a:latin typeface="American Typewriter" panose="02090604020004020304" pitchFamily="18" charset="77"/>
              </a:rPr>
              <a:t>• Topical consistency </a:t>
            </a:r>
          </a:p>
        </p:txBody>
      </p:sp>
      <p:sp>
        <p:nvSpPr>
          <p:cNvPr id="5" name="TextBox 4">
            <a:extLst>
              <a:ext uri="{FF2B5EF4-FFF2-40B4-BE49-F238E27FC236}">
                <a16:creationId xmlns:a16="http://schemas.microsoft.com/office/drawing/2014/main" id="{A47FA5E1-0609-E74F-98A1-4317AB8B0BC2}"/>
              </a:ext>
            </a:extLst>
          </p:cNvPr>
          <p:cNvSpPr txBox="1"/>
          <p:nvPr/>
        </p:nvSpPr>
        <p:spPr>
          <a:xfrm>
            <a:off x="103239" y="367752"/>
            <a:ext cx="11949612" cy="523220"/>
          </a:xfrm>
          <a:prstGeom prst="rect">
            <a:avLst/>
          </a:prstGeom>
          <a:noFill/>
        </p:spPr>
        <p:txBody>
          <a:bodyPr wrap="square" rtlCol="0">
            <a:spAutoFit/>
          </a:bodyPr>
          <a:lstStyle/>
          <a:p>
            <a:r>
              <a:rPr lang="en-US" sz="2800" b="1" dirty="0">
                <a:latin typeface="American Typewriter" panose="02090604020004020304" pitchFamily="18" charset="77"/>
              </a:rPr>
              <a:t>Focus: Distinguishing text that has:</a:t>
            </a:r>
          </a:p>
        </p:txBody>
      </p:sp>
      <p:sp>
        <p:nvSpPr>
          <p:cNvPr id="6" name="TextBox 5">
            <a:extLst>
              <a:ext uri="{FF2B5EF4-FFF2-40B4-BE49-F238E27FC236}">
                <a16:creationId xmlns:a16="http://schemas.microsoft.com/office/drawing/2014/main" id="{6F79F6D9-D4B7-8241-B760-704B885CD748}"/>
              </a:ext>
            </a:extLst>
          </p:cNvPr>
          <p:cNvSpPr txBox="1"/>
          <p:nvPr/>
        </p:nvSpPr>
        <p:spPr>
          <a:xfrm>
            <a:off x="0" y="4101548"/>
            <a:ext cx="12032976" cy="523220"/>
          </a:xfrm>
          <a:prstGeom prst="rect">
            <a:avLst/>
          </a:prstGeom>
          <a:noFill/>
        </p:spPr>
        <p:txBody>
          <a:bodyPr wrap="square" rtlCol="0">
            <a:spAutoFit/>
          </a:bodyPr>
          <a:lstStyle/>
          <a:p>
            <a:r>
              <a:rPr lang="en-US" sz="2800" dirty="0">
                <a:latin typeface="American Typewriter" panose="02090604020004020304" pitchFamily="18" charset="77"/>
              </a:rPr>
              <a:t>• Verbal-semantic eccentricity (idiosyncrasy)</a:t>
            </a:r>
          </a:p>
        </p:txBody>
      </p:sp>
      <p:sp>
        <p:nvSpPr>
          <p:cNvPr id="10" name="TextBox 9">
            <a:extLst>
              <a:ext uri="{FF2B5EF4-FFF2-40B4-BE49-F238E27FC236}">
                <a16:creationId xmlns:a16="http://schemas.microsoft.com/office/drawing/2014/main" id="{E4AC7B0B-5618-0E47-9955-6840B1499436}"/>
              </a:ext>
            </a:extLst>
          </p:cNvPr>
          <p:cNvSpPr txBox="1"/>
          <p:nvPr/>
        </p:nvSpPr>
        <p:spPr>
          <a:xfrm>
            <a:off x="0" y="2856950"/>
            <a:ext cx="12032975" cy="954107"/>
          </a:xfrm>
          <a:prstGeom prst="rect">
            <a:avLst/>
          </a:prstGeom>
          <a:noFill/>
        </p:spPr>
        <p:txBody>
          <a:bodyPr wrap="square" rtlCol="0">
            <a:spAutoFit/>
          </a:bodyPr>
          <a:lstStyle/>
          <a:p>
            <a:r>
              <a:rPr lang="en-US" sz="2800" dirty="0">
                <a:latin typeface="American Typewriter" panose="02090604020004020304" pitchFamily="18" charset="77"/>
              </a:rPr>
              <a:t>•Self-containment (self-explanatory)</a:t>
            </a:r>
          </a:p>
          <a:p>
            <a:endParaRPr lang="en-US" sz="2800" dirty="0">
              <a:latin typeface="American Typewriter" panose="02090604020004020304" pitchFamily="18" charset="77"/>
            </a:endParaRPr>
          </a:p>
        </p:txBody>
      </p:sp>
    </p:spTree>
    <p:extLst>
      <p:ext uri="{BB962C8B-B14F-4D97-AF65-F5344CB8AC3E}">
        <p14:creationId xmlns:p14="http://schemas.microsoft.com/office/powerpoint/2010/main" val="31623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14E5AA2-05B0-954B-A490-7C7967C10C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4624" y="1211669"/>
            <a:ext cx="9220200" cy="4838700"/>
          </a:xfrm>
          <a:prstGeom prst="rect">
            <a:avLst/>
          </a:prstGeom>
        </p:spPr>
      </p:pic>
      <p:sp>
        <p:nvSpPr>
          <p:cNvPr id="7" name="TextBox 6">
            <a:extLst>
              <a:ext uri="{FF2B5EF4-FFF2-40B4-BE49-F238E27FC236}">
                <a16:creationId xmlns:a16="http://schemas.microsoft.com/office/drawing/2014/main" id="{9B212482-0393-524C-8C32-A15FF2340BE2}"/>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94BE2AC-86E6-6246-ABD7-6521158F1C43}"/>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every paragraph</a:t>
            </a:r>
          </a:p>
        </p:txBody>
      </p:sp>
      <p:sp>
        <p:nvSpPr>
          <p:cNvPr id="6" name="TextBox 5">
            <a:extLst>
              <a:ext uri="{FF2B5EF4-FFF2-40B4-BE49-F238E27FC236}">
                <a16:creationId xmlns:a16="http://schemas.microsoft.com/office/drawing/2014/main" id="{E6AE7446-5EA5-1146-9C35-79140AE6BB0D}"/>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9" name="TextBox 8">
            <a:extLst>
              <a:ext uri="{FF2B5EF4-FFF2-40B4-BE49-F238E27FC236}">
                <a16:creationId xmlns:a16="http://schemas.microsoft.com/office/drawing/2014/main" id="{BC65C5D1-8B2D-D148-9B7A-F3A4A4D4E24F}"/>
              </a:ext>
            </a:extLst>
          </p:cNvPr>
          <p:cNvSpPr txBox="1"/>
          <p:nvPr/>
        </p:nvSpPr>
        <p:spPr>
          <a:xfrm>
            <a:off x="3615069" y="755362"/>
            <a:ext cx="5538719" cy="276999"/>
          </a:xfrm>
          <a:prstGeom prst="rect">
            <a:avLst/>
          </a:prstGeom>
          <a:noFill/>
        </p:spPr>
        <p:txBody>
          <a:bodyPr wrap="square" rtlCol="0">
            <a:spAutoFit/>
          </a:bodyPr>
          <a:lstStyle/>
          <a:p>
            <a:pPr algn="ctr"/>
            <a:r>
              <a:rPr lang="en-US" sz="1200" dirty="0" err="1">
                <a:solidFill>
                  <a:srgbClr val="00B0F0"/>
                </a:solidFill>
                <a:latin typeface="American Typewriter" panose="02090604020004020304" pitchFamily="18" charset="77"/>
              </a:rPr>
              <a:t>stopwords</a:t>
            </a:r>
            <a:r>
              <a:rPr lang="en-US" sz="1200" dirty="0">
                <a:solidFill>
                  <a:srgbClr val="00B0F0"/>
                </a:solidFill>
                <a:latin typeface="American Typewriter" panose="02090604020004020304" pitchFamily="18" charset="77"/>
              </a:rPr>
              <a:t> excluded</a:t>
            </a:r>
          </a:p>
        </p:txBody>
      </p:sp>
      <p:sp>
        <p:nvSpPr>
          <p:cNvPr id="13" name="Rectangle 12">
            <a:extLst>
              <a:ext uri="{FF2B5EF4-FFF2-40B4-BE49-F238E27FC236}">
                <a16:creationId xmlns:a16="http://schemas.microsoft.com/office/drawing/2014/main" id="{486B2903-038B-704E-B0B5-8E8F63C5978C}"/>
              </a:ext>
            </a:extLst>
          </p:cNvPr>
          <p:cNvSpPr/>
          <p:nvPr/>
        </p:nvSpPr>
        <p:spPr>
          <a:xfrm>
            <a:off x="134681" y="255758"/>
            <a:ext cx="3405962" cy="954107"/>
          </a:xfrm>
          <a:prstGeom prst="rect">
            <a:avLst/>
          </a:prstGeom>
          <a:solidFill>
            <a:schemeClr val="bg1">
              <a:alpha val="83000"/>
            </a:schemeClr>
          </a:solidFill>
          <a:ln cap="rnd">
            <a:solidFill>
              <a:srgbClr val="FF62FF"/>
            </a:solidFill>
          </a:ln>
        </p:spPr>
        <p:txBody>
          <a:bodyPr wrap="square">
            <a:spAutoFit/>
          </a:bodyPr>
          <a:lstStyle/>
          <a:p>
            <a:r>
              <a:rPr lang="en-US" sz="1400" dirty="0">
                <a:latin typeface="ACaslon Bold" panose="02020500000000000000" pitchFamily="18" charset="0"/>
              </a:rPr>
              <a:t>That the actual world is a process, and that the process is the becoming of actual entities. Thus actual entities are creatures; they are also termed 'actual occasions’</a:t>
            </a:r>
            <a:endParaRPr lang="en-US" sz="1400" dirty="0">
              <a:effectLst/>
              <a:latin typeface="ACaslon Bold" panose="02020500000000000000" pitchFamily="18" charset="0"/>
            </a:endParaRPr>
          </a:p>
        </p:txBody>
      </p:sp>
      <p:sp>
        <p:nvSpPr>
          <p:cNvPr id="15" name="Oval 14">
            <a:extLst>
              <a:ext uri="{FF2B5EF4-FFF2-40B4-BE49-F238E27FC236}">
                <a16:creationId xmlns:a16="http://schemas.microsoft.com/office/drawing/2014/main" id="{E10F964B-A769-084D-BC81-80B9E903FC43}"/>
              </a:ext>
            </a:extLst>
          </p:cNvPr>
          <p:cNvSpPr/>
          <p:nvPr/>
        </p:nvSpPr>
        <p:spPr>
          <a:xfrm>
            <a:off x="2421467" y="1591733"/>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75B66F-EB39-DE40-93E8-FFBDDDFEB31F}"/>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a:t>
            </a:r>
            <a:r>
              <a:rPr lang="en-US" sz="1000" i="1" dirty="0" err="1">
                <a:latin typeface="American Typewriter" panose="02090604020004020304" pitchFamily="18" charset="77"/>
              </a:rPr>
              <a:t>lowess</a:t>
            </a:r>
            <a:r>
              <a:rPr lang="en-US" sz="1000" dirty="0">
                <a:latin typeface="American Typewriter" panose="02090604020004020304" pitchFamily="18" charset="77"/>
              </a:rPr>
              <a:t>  curve</a:t>
            </a:r>
            <a:endParaRPr lang="en-US" sz="1000" i="1" dirty="0">
              <a:latin typeface="American Typewriter" panose="02090604020004020304" pitchFamily="18" charset="77"/>
            </a:endParaRPr>
          </a:p>
        </p:txBody>
      </p:sp>
    </p:spTree>
    <p:extLst>
      <p:ext uri="{BB962C8B-B14F-4D97-AF65-F5344CB8AC3E}">
        <p14:creationId xmlns:p14="http://schemas.microsoft.com/office/powerpoint/2010/main" val="11029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7A80CF0-DDD4-FD40-BDFE-E4FE520C1A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65960"/>
            <a:ext cx="12192000" cy="2926080"/>
          </a:xfrm>
          <a:prstGeom prst="rect">
            <a:avLst/>
          </a:prstGeom>
        </p:spPr>
      </p:pic>
      <p:sp>
        <p:nvSpPr>
          <p:cNvPr id="10" name="TextBox 9">
            <a:extLst>
              <a:ext uri="{FF2B5EF4-FFF2-40B4-BE49-F238E27FC236}">
                <a16:creationId xmlns:a16="http://schemas.microsoft.com/office/drawing/2014/main" id="{251D359F-84B4-5A44-8940-1E40C45282C4}"/>
              </a:ext>
            </a:extLst>
          </p:cNvPr>
          <p:cNvSpPr txBox="1"/>
          <p:nvPr/>
        </p:nvSpPr>
        <p:spPr>
          <a:xfrm>
            <a:off x="0" y="111118"/>
            <a:ext cx="12192000" cy="707886"/>
          </a:xfrm>
          <a:prstGeom prst="rect">
            <a:avLst/>
          </a:prstGeom>
          <a:noFill/>
        </p:spPr>
        <p:txBody>
          <a:bodyPr wrap="square" rtlCol="0">
            <a:spAutoFit/>
          </a:bodyPr>
          <a:lstStyle/>
          <a:p>
            <a:pPr algn="ctr"/>
            <a:r>
              <a:rPr lang="en-US" sz="2000" dirty="0">
                <a:latin typeface="American Typewriter" panose="02090604020004020304" pitchFamily="18" charset="77"/>
              </a:rPr>
              <a:t>Possibilities for guiding inflected speech</a:t>
            </a:r>
          </a:p>
          <a:p>
            <a:pPr algn="ctr"/>
            <a:r>
              <a:rPr lang="en-US" sz="2000" dirty="0">
                <a:latin typeface="American Typewriter" panose="02090604020004020304" pitchFamily="18" charset="77"/>
              </a:rPr>
              <a:t>based on flux of characteristic semantic-verbal eccentricity </a:t>
            </a:r>
          </a:p>
        </p:txBody>
      </p:sp>
      <p:sp>
        <p:nvSpPr>
          <p:cNvPr id="11" name="TextBox 10">
            <a:extLst>
              <a:ext uri="{FF2B5EF4-FFF2-40B4-BE49-F238E27FC236}">
                <a16:creationId xmlns:a16="http://schemas.microsoft.com/office/drawing/2014/main" id="{939570D3-7C67-3441-8B7F-03AACE91DDF9}"/>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b-spline as a visual guide</a:t>
            </a:r>
          </a:p>
        </p:txBody>
      </p:sp>
      <p:pic>
        <p:nvPicPr>
          <p:cNvPr id="17" name="Graphic 16">
            <a:extLst>
              <a:ext uri="{FF2B5EF4-FFF2-40B4-BE49-F238E27FC236}">
                <a16:creationId xmlns:a16="http://schemas.microsoft.com/office/drawing/2014/main" id="{DD49DA6F-C2F1-0547-84A0-08BE22C947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4974" y="1470992"/>
            <a:ext cx="14670157" cy="3667539"/>
          </a:xfrm>
          <a:prstGeom prst="rect">
            <a:avLst/>
          </a:prstGeom>
        </p:spPr>
      </p:pic>
    </p:spTree>
    <p:extLst>
      <p:ext uri="{BB962C8B-B14F-4D97-AF65-F5344CB8AC3E}">
        <p14:creationId xmlns:p14="http://schemas.microsoft.com/office/powerpoint/2010/main" val="646026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7AD00D4-7701-7D4E-BED2-A8B52610D6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3432" y="1304060"/>
            <a:ext cx="39736281" cy="3973628"/>
          </a:xfrm>
          <a:prstGeom prst="rect">
            <a:avLst/>
          </a:prstGeom>
        </p:spPr>
      </p:pic>
      <p:pic>
        <p:nvPicPr>
          <p:cNvPr id="9" name="Picture 8">
            <a:extLst>
              <a:ext uri="{FF2B5EF4-FFF2-40B4-BE49-F238E27FC236}">
                <a16:creationId xmlns:a16="http://schemas.microsoft.com/office/drawing/2014/main" id="{10D28ED5-CBF3-0444-BCF8-8A597A8D63B3}"/>
              </a:ext>
            </a:extLst>
          </p:cNvPr>
          <p:cNvPicPr>
            <a:picLocks noChangeAspect="1"/>
          </p:cNvPicPr>
          <p:nvPr/>
        </p:nvPicPr>
        <p:blipFill>
          <a:blip r:embed="rId4"/>
          <a:stretch>
            <a:fillRect/>
          </a:stretch>
        </p:blipFill>
        <p:spPr>
          <a:xfrm>
            <a:off x="466533" y="486493"/>
            <a:ext cx="11196734" cy="314619"/>
          </a:xfrm>
          <a:prstGeom prst="rect">
            <a:avLst/>
          </a:prstGeom>
        </p:spPr>
      </p:pic>
      <p:sp>
        <p:nvSpPr>
          <p:cNvPr id="12" name="Rectangle 11">
            <a:extLst>
              <a:ext uri="{FF2B5EF4-FFF2-40B4-BE49-F238E27FC236}">
                <a16:creationId xmlns:a16="http://schemas.microsoft.com/office/drawing/2014/main" id="{F307F26A-DE13-2B4C-B891-FF6895A0EAAC}"/>
              </a:ext>
            </a:extLst>
          </p:cNvPr>
          <p:cNvSpPr/>
          <p:nvPr/>
        </p:nvSpPr>
        <p:spPr>
          <a:xfrm>
            <a:off x="-149290" y="1287626"/>
            <a:ext cx="12614988" cy="4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C647E-D352-5047-95BC-5AEFA9F6250C}"/>
              </a:ext>
            </a:extLst>
          </p:cNvPr>
          <p:cNvSpPr/>
          <p:nvPr/>
        </p:nvSpPr>
        <p:spPr>
          <a:xfrm>
            <a:off x="-223935" y="1371600"/>
            <a:ext cx="970385" cy="57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D54CAB-98B4-0A49-B2E2-ADE93A43C1E6}"/>
              </a:ext>
            </a:extLst>
          </p:cNvPr>
          <p:cNvSpPr/>
          <p:nvPr/>
        </p:nvSpPr>
        <p:spPr>
          <a:xfrm>
            <a:off x="12192000" y="1873897"/>
            <a:ext cx="758890" cy="3257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FD7E93-CE87-CE48-9037-4E127368C2DC}"/>
              </a:ext>
            </a:extLst>
          </p:cNvPr>
          <p:cNvPicPr>
            <a:picLocks noChangeAspect="1"/>
          </p:cNvPicPr>
          <p:nvPr/>
        </p:nvPicPr>
        <p:blipFill>
          <a:blip r:embed="rId5"/>
          <a:stretch>
            <a:fillRect/>
          </a:stretch>
        </p:blipFill>
        <p:spPr>
          <a:xfrm>
            <a:off x="0" y="1922105"/>
            <a:ext cx="781356" cy="3097764"/>
          </a:xfrm>
          <a:prstGeom prst="rect">
            <a:avLst/>
          </a:prstGeom>
        </p:spPr>
      </p:pic>
      <p:sp>
        <p:nvSpPr>
          <p:cNvPr id="14" name="Rectangle 13">
            <a:extLst>
              <a:ext uri="{FF2B5EF4-FFF2-40B4-BE49-F238E27FC236}">
                <a16:creationId xmlns:a16="http://schemas.microsoft.com/office/drawing/2014/main" id="{F5A07684-D7E4-8E49-A6D6-10E893A241CE}"/>
              </a:ext>
            </a:extLst>
          </p:cNvPr>
          <p:cNvSpPr/>
          <p:nvPr/>
        </p:nvSpPr>
        <p:spPr>
          <a:xfrm>
            <a:off x="186613" y="4654420"/>
            <a:ext cx="559837" cy="570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516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fill="hold" nodeType="clickEffect">
                                  <p:stCondLst>
                                    <p:cond delay="0"/>
                                  </p:stCondLst>
                                  <p:childTnLst>
                                    <p:animMotion origin="layout" path="M -2.29167E-6 -1.11111E-6 L -2.57956 -1.11111E-6 " pathEditMode="relative" rAng="0" ptsTypes="AA">
                                      <p:cBhvr>
                                        <p:cTn id="6" dur="15000" fill="hold"/>
                                        <p:tgtEl>
                                          <p:spTgt spid="7"/>
                                        </p:tgtEl>
                                        <p:attrNameLst>
                                          <p:attrName>ppt_x</p:attrName>
                                          <p:attrName>ppt_y</p:attrName>
                                        </p:attrNameLst>
                                      </p:cBhvr>
                                      <p:rCtr x="-128984" y="0"/>
                                    </p:animMotion>
                                  </p:childTnLst>
                                </p:cTn>
                              </p:par>
                              <p:par>
                                <p:cTn id="7" presetID="35" presetClass="path" presetSubtype="0" fill="hold" grpId="0" nodeType="withEffect">
                                  <p:stCondLst>
                                    <p:cond delay="0"/>
                                  </p:stCondLst>
                                  <p:childTnLst>
                                    <p:animMotion origin="layout" path="M 2.08333E-7 1.85185E-6 L -1.03112 1.85185E-6 " pathEditMode="relative" rAng="0" ptsTypes="AA">
                                      <p:cBhvr>
                                        <p:cTn id="8" dur="6000" fill="hold"/>
                                        <p:tgtEl>
                                          <p:spTgt spid="16"/>
                                        </p:tgtEl>
                                        <p:attrNameLst>
                                          <p:attrName>ppt_x</p:attrName>
                                          <p:attrName>ppt_y</p:attrName>
                                        </p:attrNameLst>
                                      </p:cBhvr>
                                      <p:rCtr x="-5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5400000">
            <a:off x="2597425" y="-2736575"/>
            <a:ext cx="6997148" cy="12192002"/>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457200" y="802841"/>
            <a:ext cx="11734800" cy="523220"/>
          </a:xfrm>
          <a:prstGeom prst="rect">
            <a:avLst/>
          </a:prstGeom>
          <a:noFill/>
        </p:spPr>
        <p:txBody>
          <a:bodyPr wrap="square" rtlCol="0">
            <a:spAutoFit/>
          </a:bodyPr>
          <a:lstStyle/>
          <a:p>
            <a:r>
              <a:rPr lang="en-US" sz="2800" dirty="0">
                <a:latin typeface="American Typewriter" panose="02090604020004020304" pitchFamily="18" charset="77"/>
              </a:rPr>
              <a:t>Recommender systems: </a:t>
            </a:r>
          </a:p>
        </p:txBody>
      </p:sp>
      <p:sp>
        <p:nvSpPr>
          <p:cNvPr id="5" name="TextBox 4">
            <a:extLst>
              <a:ext uri="{FF2B5EF4-FFF2-40B4-BE49-F238E27FC236}">
                <a16:creationId xmlns:a16="http://schemas.microsoft.com/office/drawing/2014/main" id="{A47FA5E1-0609-E74F-98A1-4317AB8B0BC2}"/>
              </a:ext>
            </a:extLst>
          </p:cNvPr>
          <p:cNvSpPr txBox="1"/>
          <p:nvPr/>
        </p:nvSpPr>
        <p:spPr>
          <a:xfrm>
            <a:off x="477075" y="367752"/>
            <a:ext cx="11734800" cy="523220"/>
          </a:xfrm>
          <a:prstGeom prst="rect">
            <a:avLst/>
          </a:prstGeom>
          <a:noFill/>
        </p:spPr>
        <p:txBody>
          <a:bodyPr wrap="square" rtlCol="0">
            <a:spAutoFit/>
          </a:bodyPr>
          <a:lstStyle/>
          <a:p>
            <a:r>
              <a:rPr lang="en-US" sz="2800" b="1" dirty="0">
                <a:latin typeface="American Typewriter" panose="02090604020004020304" pitchFamily="18" charset="77"/>
              </a:rPr>
              <a:t>Applications</a:t>
            </a:r>
          </a:p>
        </p:txBody>
      </p:sp>
      <p:sp>
        <p:nvSpPr>
          <p:cNvPr id="6" name="TextBox 5">
            <a:extLst>
              <a:ext uri="{FF2B5EF4-FFF2-40B4-BE49-F238E27FC236}">
                <a16:creationId xmlns:a16="http://schemas.microsoft.com/office/drawing/2014/main" id="{6F79F6D9-D4B7-8241-B760-704B885CD748}"/>
              </a:ext>
            </a:extLst>
          </p:cNvPr>
          <p:cNvSpPr txBox="1"/>
          <p:nvPr/>
        </p:nvSpPr>
        <p:spPr>
          <a:xfrm>
            <a:off x="457200" y="4638261"/>
            <a:ext cx="11734800" cy="523220"/>
          </a:xfrm>
          <a:prstGeom prst="rect">
            <a:avLst/>
          </a:prstGeom>
          <a:noFill/>
        </p:spPr>
        <p:txBody>
          <a:bodyPr wrap="square" rtlCol="0">
            <a:spAutoFit/>
          </a:bodyPr>
          <a:lstStyle/>
          <a:p>
            <a:r>
              <a:rPr lang="en-US" sz="2800" dirty="0">
                <a:latin typeface="American Typewriter" panose="02090604020004020304" pitchFamily="18" charset="77"/>
              </a:rPr>
              <a:t>Education</a:t>
            </a:r>
          </a:p>
        </p:txBody>
      </p:sp>
      <p:sp>
        <p:nvSpPr>
          <p:cNvPr id="7" name="TextBox 6">
            <a:extLst>
              <a:ext uri="{FF2B5EF4-FFF2-40B4-BE49-F238E27FC236}">
                <a16:creationId xmlns:a16="http://schemas.microsoft.com/office/drawing/2014/main" id="{B144128B-B65A-B24C-97F0-4C4005ED3688}"/>
              </a:ext>
            </a:extLst>
          </p:cNvPr>
          <p:cNvSpPr txBox="1"/>
          <p:nvPr/>
        </p:nvSpPr>
        <p:spPr>
          <a:xfrm>
            <a:off x="1053545" y="1305346"/>
            <a:ext cx="11734800" cy="892552"/>
          </a:xfrm>
          <a:prstGeom prst="rect">
            <a:avLst/>
          </a:prstGeom>
          <a:noFill/>
        </p:spPr>
        <p:txBody>
          <a:bodyPr wrap="square" rtlCol="0">
            <a:spAutoFit/>
          </a:bodyPr>
          <a:lstStyle/>
          <a:p>
            <a:r>
              <a:rPr lang="en-US" sz="2400" dirty="0">
                <a:latin typeface="American Typewriter" panose="02090604020004020304" pitchFamily="18" charset="77"/>
              </a:rPr>
              <a:t>• Entice book readers and song listeners with book excerpts or song lyric excerpts, based on more specific criteria:</a:t>
            </a:r>
            <a:r>
              <a:rPr lang="en-US" sz="2800" dirty="0">
                <a:latin typeface="American Typewriter" panose="02090604020004020304" pitchFamily="18" charset="77"/>
              </a:rPr>
              <a:t> </a:t>
            </a:r>
          </a:p>
        </p:txBody>
      </p:sp>
      <p:sp>
        <p:nvSpPr>
          <p:cNvPr id="8" name="TextBox 7">
            <a:extLst>
              <a:ext uri="{FF2B5EF4-FFF2-40B4-BE49-F238E27FC236}">
                <a16:creationId xmlns:a16="http://schemas.microsoft.com/office/drawing/2014/main" id="{DCBCF716-4012-6048-AE6C-59EC2C1F0704}"/>
              </a:ext>
            </a:extLst>
          </p:cNvPr>
          <p:cNvSpPr txBox="1"/>
          <p:nvPr/>
        </p:nvSpPr>
        <p:spPr>
          <a:xfrm>
            <a:off x="1789042" y="2494725"/>
            <a:ext cx="10701131" cy="461665"/>
          </a:xfrm>
          <a:prstGeom prst="rect">
            <a:avLst/>
          </a:prstGeom>
          <a:noFill/>
        </p:spPr>
        <p:txBody>
          <a:bodyPr wrap="square" rtlCol="0">
            <a:spAutoFit/>
          </a:bodyPr>
          <a:lstStyle/>
          <a:p>
            <a:r>
              <a:rPr lang="en-US" sz="2400" dirty="0">
                <a:latin typeface="American Typewriter" panose="02090604020004020304" pitchFamily="18" charset="77"/>
              </a:rPr>
              <a:t>• Self-contained (self-explanatory) passages</a:t>
            </a:r>
            <a:endParaRPr lang="en-US" sz="2800" dirty="0">
              <a:latin typeface="American Typewriter" panose="02090604020004020304" pitchFamily="18" charset="77"/>
            </a:endParaRPr>
          </a:p>
        </p:txBody>
      </p:sp>
      <p:sp>
        <p:nvSpPr>
          <p:cNvPr id="9" name="TextBox 8">
            <a:extLst>
              <a:ext uri="{FF2B5EF4-FFF2-40B4-BE49-F238E27FC236}">
                <a16:creationId xmlns:a16="http://schemas.microsoft.com/office/drawing/2014/main" id="{062CD625-AF2F-D745-8DD6-EF14D2259F2D}"/>
              </a:ext>
            </a:extLst>
          </p:cNvPr>
          <p:cNvSpPr txBox="1"/>
          <p:nvPr/>
        </p:nvSpPr>
        <p:spPr>
          <a:xfrm>
            <a:off x="1789042" y="2885664"/>
            <a:ext cx="10701131" cy="461665"/>
          </a:xfrm>
          <a:prstGeom prst="rect">
            <a:avLst/>
          </a:prstGeom>
          <a:noFill/>
        </p:spPr>
        <p:txBody>
          <a:bodyPr wrap="square" rtlCol="0">
            <a:spAutoFit/>
          </a:bodyPr>
          <a:lstStyle/>
          <a:p>
            <a:r>
              <a:rPr lang="en-US" sz="2400" dirty="0">
                <a:latin typeface="American Typewriter" panose="02090604020004020304" pitchFamily="18" charset="77"/>
              </a:rPr>
              <a:t>• Verbally unusual, quirky, eccentric, idiosyncratic passages</a:t>
            </a:r>
            <a:endParaRPr lang="en-US" sz="2800" dirty="0">
              <a:latin typeface="American Typewriter" panose="02090604020004020304" pitchFamily="18" charset="77"/>
            </a:endParaRPr>
          </a:p>
        </p:txBody>
      </p:sp>
      <p:sp>
        <p:nvSpPr>
          <p:cNvPr id="10" name="TextBox 9">
            <a:extLst>
              <a:ext uri="{FF2B5EF4-FFF2-40B4-BE49-F238E27FC236}">
                <a16:creationId xmlns:a16="http://schemas.microsoft.com/office/drawing/2014/main" id="{E4AC7B0B-5618-0E47-9955-6840B1499436}"/>
              </a:ext>
            </a:extLst>
          </p:cNvPr>
          <p:cNvSpPr txBox="1"/>
          <p:nvPr/>
        </p:nvSpPr>
        <p:spPr>
          <a:xfrm>
            <a:off x="457200" y="3342865"/>
            <a:ext cx="11734800" cy="523220"/>
          </a:xfrm>
          <a:prstGeom prst="rect">
            <a:avLst/>
          </a:prstGeom>
          <a:noFill/>
        </p:spPr>
        <p:txBody>
          <a:bodyPr wrap="square" rtlCol="0">
            <a:spAutoFit/>
          </a:bodyPr>
          <a:lstStyle/>
          <a:p>
            <a:r>
              <a:rPr lang="en-US" sz="2800" dirty="0">
                <a:latin typeface="American Typewriter" panose="02090604020004020304" pitchFamily="18" charset="77"/>
              </a:rPr>
              <a:t>Automated text-to-speech and algorithmic composition of songs</a:t>
            </a:r>
          </a:p>
        </p:txBody>
      </p:sp>
      <p:sp>
        <p:nvSpPr>
          <p:cNvPr id="11" name="TextBox 10">
            <a:extLst>
              <a:ext uri="{FF2B5EF4-FFF2-40B4-BE49-F238E27FC236}">
                <a16:creationId xmlns:a16="http://schemas.microsoft.com/office/drawing/2014/main" id="{E1D1B21D-B534-F945-BE28-4E1E0CCD68EE}"/>
              </a:ext>
            </a:extLst>
          </p:cNvPr>
          <p:cNvSpPr txBox="1"/>
          <p:nvPr/>
        </p:nvSpPr>
        <p:spPr>
          <a:xfrm>
            <a:off x="1053545" y="3800065"/>
            <a:ext cx="10952925" cy="830997"/>
          </a:xfrm>
          <a:prstGeom prst="rect">
            <a:avLst/>
          </a:prstGeom>
          <a:noFill/>
        </p:spPr>
        <p:txBody>
          <a:bodyPr wrap="square" rtlCol="0">
            <a:spAutoFit/>
          </a:bodyPr>
          <a:lstStyle/>
          <a:p>
            <a:r>
              <a:rPr lang="en-US" sz="2400" dirty="0">
                <a:latin typeface="American Typewriter" panose="02090604020004020304" pitchFamily="18" charset="77"/>
              </a:rPr>
              <a:t>• Use fluctuating </a:t>
            </a:r>
            <a:r>
              <a:rPr lang="en-US" sz="2400" i="1" dirty="0">
                <a:latin typeface="American Typewriter" panose="02090604020004020304" pitchFamily="18" charset="77"/>
              </a:rPr>
              <a:t>alpha adjusted TF-IDF</a:t>
            </a:r>
            <a:r>
              <a:rPr lang="en-US" sz="2400" dirty="0">
                <a:latin typeface="American Typewriter" panose="02090604020004020304" pitchFamily="18" charset="77"/>
              </a:rPr>
              <a:t> to inflect speech (or melody) based on unusual words  prevalent in the document (lyrics)</a:t>
            </a:r>
            <a:endParaRPr lang="en-US" sz="2800" dirty="0">
              <a:latin typeface="American Typewriter" panose="02090604020004020304" pitchFamily="18" charset="77"/>
            </a:endParaRPr>
          </a:p>
        </p:txBody>
      </p:sp>
      <p:sp>
        <p:nvSpPr>
          <p:cNvPr id="12" name="TextBox 11">
            <a:extLst>
              <a:ext uri="{FF2B5EF4-FFF2-40B4-BE49-F238E27FC236}">
                <a16:creationId xmlns:a16="http://schemas.microsoft.com/office/drawing/2014/main" id="{562018BE-822A-9740-9113-F659290DE75F}"/>
              </a:ext>
            </a:extLst>
          </p:cNvPr>
          <p:cNvSpPr txBox="1"/>
          <p:nvPr/>
        </p:nvSpPr>
        <p:spPr>
          <a:xfrm>
            <a:off x="1053545" y="5128589"/>
            <a:ext cx="10701131" cy="1200329"/>
          </a:xfrm>
          <a:prstGeom prst="rect">
            <a:avLst/>
          </a:prstGeom>
          <a:noFill/>
        </p:spPr>
        <p:txBody>
          <a:bodyPr wrap="square" rtlCol="0">
            <a:spAutoFit/>
          </a:bodyPr>
          <a:lstStyle/>
          <a:p>
            <a:r>
              <a:rPr lang="en-US" sz="2400" dirty="0">
                <a:latin typeface="American Typewriter" panose="02090604020004020304" pitchFamily="18" charset="77"/>
              </a:rPr>
              <a:t>• New guided approach to navigate difficult, complex, idiosyncratic  texts, based on locating (a) topically consistent passages, (b) self-standing (self-explanatory) passages, and ( c) idiosyncratic passages.</a:t>
            </a:r>
            <a:endParaRPr lang="en-US" sz="2800" dirty="0">
              <a:latin typeface="American Typewriter" panose="02090604020004020304" pitchFamily="18" charset="77"/>
            </a:endParaRPr>
          </a:p>
        </p:txBody>
      </p:sp>
      <p:sp>
        <p:nvSpPr>
          <p:cNvPr id="14" name="TextBox 13">
            <a:extLst>
              <a:ext uri="{FF2B5EF4-FFF2-40B4-BE49-F238E27FC236}">
                <a16:creationId xmlns:a16="http://schemas.microsoft.com/office/drawing/2014/main" id="{59425B0A-4471-0845-B3F8-712AE1188C10}"/>
              </a:ext>
            </a:extLst>
          </p:cNvPr>
          <p:cNvSpPr txBox="1"/>
          <p:nvPr/>
        </p:nvSpPr>
        <p:spPr>
          <a:xfrm>
            <a:off x="1789042" y="2100467"/>
            <a:ext cx="10701131" cy="461665"/>
          </a:xfrm>
          <a:prstGeom prst="rect">
            <a:avLst/>
          </a:prstGeom>
          <a:noFill/>
        </p:spPr>
        <p:txBody>
          <a:bodyPr wrap="square" rtlCol="0">
            <a:spAutoFit/>
          </a:bodyPr>
          <a:lstStyle/>
          <a:p>
            <a:r>
              <a:rPr lang="en-US" sz="2400" dirty="0">
                <a:latin typeface="American Typewriter" panose="02090604020004020304" pitchFamily="18" charset="77"/>
              </a:rPr>
              <a:t>• Topically consistent passages</a:t>
            </a:r>
            <a:endParaRPr lang="en-US" sz="2800" dirty="0">
              <a:latin typeface="American Typewriter" panose="02090604020004020304" pitchFamily="18" charset="77"/>
            </a:endParaRPr>
          </a:p>
        </p:txBody>
      </p:sp>
    </p:spTree>
    <p:extLst>
      <p:ext uri="{BB962C8B-B14F-4D97-AF65-F5344CB8AC3E}">
        <p14:creationId xmlns:p14="http://schemas.microsoft.com/office/powerpoint/2010/main" val="57253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6200000">
            <a:off x="2597425" y="-2736575"/>
            <a:ext cx="6997148" cy="12192002"/>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457200" y="625041"/>
            <a:ext cx="11734800" cy="523220"/>
          </a:xfrm>
          <a:prstGeom prst="rect">
            <a:avLst/>
          </a:prstGeom>
          <a:noFill/>
        </p:spPr>
        <p:txBody>
          <a:bodyPr wrap="square" rtlCol="0">
            <a:spAutoFit/>
          </a:bodyPr>
          <a:lstStyle/>
          <a:p>
            <a:r>
              <a:rPr lang="en-US" sz="2800" dirty="0">
                <a:latin typeface="American Typewriter" panose="02090604020004020304" pitchFamily="18" charset="77"/>
              </a:rPr>
              <a:t>Word2Vec</a:t>
            </a:r>
          </a:p>
        </p:txBody>
      </p:sp>
      <p:sp>
        <p:nvSpPr>
          <p:cNvPr id="5" name="TextBox 4">
            <a:extLst>
              <a:ext uri="{FF2B5EF4-FFF2-40B4-BE49-F238E27FC236}">
                <a16:creationId xmlns:a16="http://schemas.microsoft.com/office/drawing/2014/main" id="{A47FA5E1-0609-E74F-98A1-4317AB8B0BC2}"/>
              </a:ext>
            </a:extLst>
          </p:cNvPr>
          <p:cNvSpPr txBox="1"/>
          <p:nvPr/>
        </p:nvSpPr>
        <p:spPr>
          <a:xfrm>
            <a:off x="477075" y="189952"/>
            <a:ext cx="11734800" cy="523220"/>
          </a:xfrm>
          <a:prstGeom prst="rect">
            <a:avLst/>
          </a:prstGeom>
          <a:noFill/>
        </p:spPr>
        <p:txBody>
          <a:bodyPr wrap="square" rtlCol="0">
            <a:spAutoFit/>
          </a:bodyPr>
          <a:lstStyle/>
          <a:p>
            <a:r>
              <a:rPr lang="en-US" sz="2800" b="1" dirty="0">
                <a:latin typeface="American Typewriter" panose="02090604020004020304" pitchFamily="18" charset="77"/>
              </a:rPr>
              <a:t>Further steps</a:t>
            </a:r>
          </a:p>
        </p:txBody>
      </p:sp>
      <p:sp>
        <p:nvSpPr>
          <p:cNvPr id="7" name="TextBox 6">
            <a:extLst>
              <a:ext uri="{FF2B5EF4-FFF2-40B4-BE49-F238E27FC236}">
                <a16:creationId xmlns:a16="http://schemas.microsoft.com/office/drawing/2014/main" id="{B144128B-B65A-B24C-97F0-4C4005ED3688}"/>
              </a:ext>
            </a:extLst>
          </p:cNvPr>
          <p:cNvSpPr txBox="1"/>
          <p:nvPr/>
        </p:nvSpPr>
        <p:spPr>
          <a:xfrm>
            <a:off x="1053545" y="1140246"/>
            <a:ext cx="11734800" cy="461665"/>
          </a:xfrm>
          <a:prstGeom prst="rect">
            <a:avLst/>
          </a:prstGeom>
          <a:noFill/>
        </p:spPr>
        <p:txBody>
          <a:bodyPr wrap="square" rtlCol="0">
            <a:spAutoFit/>
          </a:bodyPr>
          <a:lstStyle/>
          <a:p>
            <a:r>
              <a:rPr lang="en-US" sz="2400" dirty="0">
                <a:latin typeface="American Typewriter" panose="02090604020004020304" pitchFamily="18" charset="77"/>
              </a:rPr>
              <a:t>• Train word2vec separately on each book (each philosopher)</a:t>
            </a:r>
            <a:endParaRPr lang="en-US" sz="2800" dirty="0">
              <a:latin typeface="American Typewriter" panose="02090604020004020304" pitchFamily="18" charset="77"/>
            </a:endParaRPr>
          </a:p>
        </p:txBody>
      </p:sp>
      <p:sp>
        <p:nvSpPr>
          <p:cNvPr id="8" name="TextBox 7">
            <a:extLst>
              <a:ext uri="{FF2B5EF4-FFF2-40B4-BE49-F238E27FC236}">
                <a16:creationId xmlns:a16="http://schemas.microsoft.com/office/drawing/2014/main" id="{DCBCF716-4012-6048-AE6C-59EC2C1F0704}"/>
              </a:ext>
            </a:extLst>
          </p:cNvPr>
          <p:cNvSpPr txBox="1"/>
          <p:nvPr/>
        </p:nvSpPr>
        <p:spPr>
          <a:xfrm>
            <a:off x="2501901" y="2012125"/>
            <a:ext cx="9474200" cy="707886"/>
          </a:xfrm>
          <a:prstGeom prst="rect">
            <a:avLst/>
          </a:prstGeom>
          <a:noFill/>
        </p:spPr>
        <p:txBody>
          <a:bodyPr wrap="square" rtlCol="0">
            <a:spAutoFit/>
          </a:bodyPr>
          <a:lstStyle/>
          <a:p>
            <a:r>
              <a:rPr lang="en-US" sz="2000" dirty="0">
                <a:latin typeface="American Typewriter" panose="02090604020004020304" pitchFamily="18" charset="77"/>
              </a:rPr>
              <a:t>• Use word2vec </a:t>
            </a:r>
            <a:r>
              <a:rPr lang="en-US" sz="2000" i="1" dirty="0" err="1">
                <a:latin typeface="American Typewriter" panose="02090604020004020304" pitchFamily="18" charset="77"/>
              </a:rPr>
              <a:t>wordmover</a:t>
            </a:r>
            <a:r>
              <a:rPr lang="en-US" sz="2000" dirty="0">
                <a:latin typeface="American Typewriter" panose="02090604020004020304" pitchFamily="18" charset="77"/>
              </a:rPr>
              <a:t> to see what words are the same vector move away in each philosophers word vector space</a:t>
            </a:r>
          </a:p>
        </p:txBody>
      </p:sp>
      <p:sp>
        <p:nvSpPr>
          <p:cNvPr id="9" name="TextBox 8">
            <a:extLst>
              <a:ext uri="{FF2B5EF4-FFF2-40B4-BE49-F238E27FC236}">
                <a16:creationId xmlns:a16="http://schemas.microsoft.com/office/drawing/2014/main" id="{062CD625-AF2F-D745-8DD6-EF14D2259F2D}"/>
              </a:ext>
            </a:extLst>
          </p:cNvPr>
          <p:cNvSpPr txBox="1"/>
          <p:nvPr/>
        </p:nvSpPr>
        <p:spPr>
          <a:xfrm>
            <a:off x="2489200" y="2707864"/>
            <a:ext cx="9982200" cy="707886"/>
          </a:xfrm>
          <a:prstGeom prst="rect">
            <a:avLst/>
          </a:prstGeom>
          <a:noFill/>
        </p:spPr>
        <p:txBody>
          <a:bodyPr wrap="square" rtlCol="0">
            <a:spAutoFit/>
          </a:bodyPr>
          <a:lstStyle/>
          <a:p>
            <a:r>
              <a:rPr lang="en-US" sz="2000" dirty="0">
                <a:latin typeface="American Typewriter" panose="02090604020004020304" pitchFamily="18" charset="77"/>
              </a:rPr>
              <a:t>• Compare the same words in each vector space for different ‘positives’ and ‘negatives’</a:t>
            </a:r>
          </a:p>
        </p:txBody>
      </p:sp>
      <p:sp>
        <p:nvSpPr>
          <p:cNvPr id="10" name="TextBox 9">
            <a:extLst>
              <a:ext uri="{FF2B5EF4-FFF2-40B4-BE49-F238E27FC236}">
                <a16:creationId xmlns:a16="http://schemas.microsoft.com/office/drawing/2014/main" id="{E4AC7B0B-5618-0E47-9955-6840B1499436}"/>
              </a:ext>
            </a:extLst>
          </p:cNvPr>
          <p:cNvSpPr txBox="1"/>
          <p:nvPr/>
        </p:nvSpPr>
        <p:spPr>
          <a:xfrm>
            <a:off x="457200" y="3939765"/>
            <a:ext cx="11734800" cy="523220"/>
          </a:xfrm>
          <a:prstGeom prst="rect">
            <a:avLst/>
          </a:prstGeom>
          <a:noFill/>
        </p:spPr>
        <p:txBody>
          <a:bodyPr wrap="square" rtlCol="0">
            <a:spAutoFit/>
          </a:bodyPr>
          <a:lstStyle/>
          <a:p>
            <a:r>
              <a:rPr lang="en-US" sz="2800" dirty="0" err="1">
                <a:latin typeface="American Typewriter" panose="02090604020004020304" pitchFamily="18" charset="77"/>
              </a:rPr>
              <a:t>CorEx</a:t>
            </a:r>
            <a:endParaRPr lang="en-US" sz="2800" dirty="0">
              <a:latin typeface="American Typewriter" panose="02090604020004020304" pitchFamily="18" charset="77"/>
            </a:endParaRPr>
          </a:p>
        </p:txBody>
      </p:sp>
      <p:sp>
        <p:nvSpPr>
          <p:cNvPr id="11" name="TextBox 10">
            <a:extLst>
              <a:ext uri="{FF2B5EF4-FFF2-40B4-BE49-F238E27FC236}">
                <a16:creationId xmlns:a16="http://schemas.microsoft.com/office/drawing/2014/main" id="{E1D1B21D-B534-F945-BE28-4E1E0CCD68EE}"/>
              </a:ext>
            </a:extLst>
          </p:cNvPr>
          <p:cNvSpPr txBox="1"/>
          <p:nvPr/>
        </p:nvSpPr>
        <p:spPr>
          <a:xfrm>
            <a:off x="1053545" y="4409665"/>
            <a:ext cx="10952925" cy="461665"/>
          </a:xfrm>
          <a:prstGeom prst="rect">
            <a:avLst/>
          </a:prstGeom>
          <a:noFill/>
        </p:spPr>
        <p:txBody>
          <a:bodyPr wrap="square" rtlCol="0">
            <a:spAutoFit/>
          </a:bodyPr>
          <a:lstStyle/>
          <a:p>
            <a:r>
              <a:rPr lang="en-US" sz="2400" dirty="0">
                <a:latin typeface="American Typewriter" panose="02090604020004020304" pitchFamily="18" charset="77"/>
              </a:rPr>
              <a:t>• Train </a:t>
            </a:r>
            <a:r>
              <a:rPr lang="en-US" sz="2400" dirty="0" err="1">
                <a:latin typeface="American Typewriter" panose="02090604020004020304" pitchFamily="18" charset="77"/>
              </a:rPr>
              <a:t>CorEx</a:t>
            </a:r>
            <a:r>
              <a:rPr lang="en-US" sz="2400" dirty="0">
                <a:latin typeface="American Typewriter" panose="02090604020004020304" pitchFamily="18" charset="77"/>
              </a:rPr>
              <a:t> separately on each of the book (each philosopher) </a:t>
            </a:r>
            <a:endParaRPr lang="en-US" sz="2800" dirty="0">
              <a:latin typeface="American Typewriter" panose="02090604020004020304" pitchFamily="18" charset="77"/>
            </a:endParaRPr>
          </a:p>
        </p:txBody>
      </p:sp>
      <p:sp>
        <p:nvSpPr>
          <p:cNvPr id="14" name="TextBox 13">
            <a:extLst>
              <a:ext uri="{FF2B5EF4-FFF2-40B4-BE49-F238E27FC236}">
                <a16:creationId xmlns:a16="http://schemas.microsoft.com/office/drawing/2014/main" id="{59425B0A-4471-0845-B3F8-712AE1188C10}"/>
              </a:ext>
            </a:extLst>
          </p:cNvPr>
          <p:cNvSpPr txBox="1"/>
          <p:nvPr/>
        </p:nvSpPr>
        <p:spPr>
          <a:xfrm>
            <a:off x="1789042" y="1617867"/>
            <a:ext cx="10701131" cy="400110"/>
          </a:xfrm>
          <a:prstGeom prst="rect">
            <a:avLst/>
          </a:prstGeom>
          <a:noFill/>
        </p:spPr>
        <p:txBody>
          <a:bodyPr wrap="square" rtlCol="0">
            <a:spAutoFit/>
          </a:bodyPr>
          <a:lstStyle/>
          <a:p>
            <a:r>
              <a:rPr lang="en-US" sz="2000" dirty="0">
                <a:latin typeface="American Typewriter" panose="02090604020004020304" pitchFamily="18" charset="77"/>
              </a:rPr>
              <a:t>• Select words important to all</a:t>
            </a:r>
            <a:r>
              <a:rPr lang="en-US" sz="2000" dirty="0">
                <a:latin typeface="American Typewriter" panose="02090604020004020304" pitchFamily="18" charset="77"/>
                <a:sym typeface="Wingdings" pitchFamily="2" charset="2"/>
              </a:rPr>
              <a:t> (mind, concept, ontology) to compare philosophers</a:t>
            </a:r>
            <a:endParaRPr lang="en-US" sz="2000" dirty="0">
              <a:latin typeface="American Typewriter" panose="02090604020004020304" pitchFamily="18" charset="77"/>
            </a:endParaRPr>
          </a:p>
        </p:txBody>
      </p:sp>
      <p:sp>
        <p:nvSpPr>
          <p:cNvPr id="15" name="TextBox 14">
            <a:extLst>
              <a:ext uri="{FF2B5EF4-FFF2-40B4-BE49-F238E27FC236}">
                <a16:creationId xmlns:a16="http://schemas.microsoft.com/office/drawing/2014/main" id="{1DDBCD79-1B8A-C347-AEF4-3408C0D1FA91}"/>
              </a:ext>
            </a:extLst>
          </p:cNvPr>
          <p:cNvSpPr txBox="1"/>
          <p:nvPr/>
        </p:nvSpPr>
        <p:spPr>
          <a:xfrm>
            <a:off x="1789042" y="4800600"/>
            <a:ext cx="10701131" cy="400110"/>
          </a:xfrm>
          <a:prstGeom prst="rect">
            <a:avLst/>
          </a:prstGeom>
          <a:noFill/>
        </p:spPr>
        <p:txBody>
          <a:bodyPr wrap="square" rtlCol="0">
            <a:spAutoFit/>
          </a:bodyPr>
          <a:lstStyle/>
          <a:p>
            <a:r>
              <a:rPr lang="en-US" sz="2000" dirty="0">
                <a:latin typeface="American Typewriter" panose="02090604020004020304" pitchFamily="18" charset="77"/>
              </a:rPr>
              <a:t>• Select words important to all</a:t>
            </a:r>
            <a:r>
              <a:rPr lang="en-US" sz="2000" dirty="0">
                <a:latin typeface="American Typewriter" panose="02090604020004020304" pitchFamily="18" charset="77"/>
                <a:sym typeface="Wingdings" pitchFamily="2" charset="2"/>
              </a:rPr>
              <a:t> (mind, concept, ontology) to compare philosophers</a:t>
            </a:r>
            <a:endParaRPr lang="en-US" sz="2000" dirty="0">
              <a:latin typeface="American Typewriter" panose="02090604020004020304" pitchFamily="18" charset="77"/>
            </a:endParaRPr>
          </a:p>
        </p:txBody>
      </p:sp>
      <p:sp>
        <p:nvSpPr>
          <p:cNvPr id="16" name="TextBox 15">
            <a:extLst>
              <a:ext uri="{FF2B5EF4-FFF2-40B4-BE49-F238E27FC236}">
                <a16:creationId xmlns:a16="http://schemas.microsoft.com/office/drawing/2014/main" id="{5DE4F1B1-758B-6A4C-AA9F-60F40A73DC01}"/>
              </a:ext>
            </a:extLst>
          </p:cNvPr>
          <p:cNvSpPr txBox="1"/>
          <p:nvPr/>
        </p:nvSpPr>
        <p:spPr>
          <a:xfrm>
            <a:off x="2489200" y="5181600"/>
            <a:ext cx="9601200" cy="707886"/>
          </a:xfrm>
          <a:prstGeom prst="rect">
            <a:avLst/>
          </a:prstGeom>
          <a:noFill/>
        </p:spPr>
        <p:txBody>
          <a:bodyPr wrap="square" rtlCol="0">
            <a:spAutoFit/>
          </a:bodyPr>
          <a:lstStyle/>
          <a:p>
            <a:r>
              <a:rPr lang="en-US" sz="2000" dirty="0">
                <a:latin typeface="American Typewriter" panose="02090604020004020304" pitchFamily="18" charset="77"/>
              </a:rPr>
              <a:t>• Use these as </a:t>
            </a:r>
            <a:r>
              <a:rPr lang="en-US" sz="2000" i="1" dirty="0">
                <a:latin typeface="American Typewriter" panose="02090604020004020304" pitchFamily="18" charset="77"/>
              </a:rPr>
              <a:t>anchor</a:t>
            </a:r>
            <a:r>
              <a:rPr lang="en-US" sz="2000" dirty="0">
                <a:latin typeface="American Typewriter" panose="02090604020004020304" pitchFamily="18" charset="77"/>
              </a:rPr>
              <a:t> words and observe the </a:t>
            </a:r>
            <a:r>
              <a:rPr lang="en-US" sz="2000" i="1" dirty="0">
                <a:latin typeface="American Typewriter" panose="02090604020004020304" pitchFamily="18" charset="77"/>
              </a:rPr>
              <a:t>same</a:t>
            </a:r>
            <a:r>
              <a:rPr lang="en-US" sz="2000" dirty="0">
                <a:latin typeface="American Typewriter" panose="02090604020004020304" pitchFamily="18" charset="77"/>
              </a:rPr>
              <a:t> vs. </a:t>
            </a:r>
            <a:r>
              <a:rPr lang="en-US" sz="2000" i="1" dirty="0">
                <a:latin typeface="American Typewriter" panose="02090604020004020304" pitchFamily="18" charset="77"/>
              </a:rPr>
              <a:t>different</a:t>
            </a:r>
            <a:r>
              <a:rPr lang="en-US" sz="2000" dirty="0">
                <a:latin typeface="American Typewriter" panose="02090604020004020304" pitchFamily="18" charset="77"/>
              </a:rPr>
              <a:t> words created in the clustering of words in each book (each philosopher)</a:t>
            </a:r>
          </a:p>
        </p:txBody>
      </p:sp>
      <p:sp>
        <p:nvSpPr>
          <p:cNvPr id="17" name="TextBox 16">
            <a:extLst>
              <a:ext uri="{FF2B5EF4-FFF2-40B4-BE49-F238E27FC236}">
                <a16:creationId xmlns:a16="http://schemas.microsoft.com/office/drawing/2014/main" id="{88BE5B04-D0C2-C74A-B3E3-828AF96DF1DC}"/>
              </a:ext>
            </a:extLst>
          </p:cNvPr>
          <p:cNvSpPr txBox="1"/>
          <p:nvPr/>
        </p:nvSpPr>
        <p:spPr>
          <a:xfrm>
            <a:off x="457200" y="6083300"/>
            <a:ext cx="11734800" cy="523220"/>
          </a:xfrm>
          <a:prstGeom prst="rect">
            <a:avLst/>
          </a:prstGeom>
          <a:noFill/>
        </p:spPr>
        <p:txBody>
          <a:bodyPr wrap="square" rtlCol="0">
            <a:spAutoFit/>
          </a:bodyPr>
          <a:lstStyle/>
          <a:p>
            <a:r>
              <a:rPr lang="en-US" sz="2800" dirty="0">
                <a:latin typeface="American Typewriter" panose="02090604020004020304" pitchFamily="18" charset="77"/>
              </a:rPr>
              <a:t>More books! More philosophers! More texts of other types!</a:t>
            </a:r>
          </a:p>
        </p:txBody>
      </p:sp>
      <p:sp>
        <p:nvSpPr>
          <p:cNvPr id="18" name="TextBox 17">
            <a:extLst>
              <a:ext uri="{FF2B5EF4-FFF2-40B4-BE49-F238E27FC236}">
                <a16:creationId xmlns:a16="http://schemas.microsoft.com/office/drawing/2014/main" id="{D02AC1AB-3774-0D49-AF72-217B2DEAD0F6}"/>
              </a:ext>
            </a:extLst>
          </p:cNvPr>
          <p:cNvSpPr txBox="1"/>
          <p:nvPr/>
        </p:nvSpPr>
        <p:spPr>
          <a:xfrm>
            <a:off x="2489200" y="3352800"/>
            <a:ext cx="9982200" cy="707886"/>
          </a:xfrm>
          <a:prstGeom prst="rect">
            <a:avLst/>
          </a:prstGeom>
          <a:noFill/>
        </p:spPr>
        <p:txBody>
          <a:bodyPr wrap="square" rtlCol="0">
            <a:spAutoFit/>
          </a:bodyPr>
          <a:lstStyle/>
          <a:p>
            <a:r>
              <a:rPr lang="en-US" sz="2000" dirty="0">
                <a:latin typeface="American Typewriter" panose="02090604020004020304" pitchFamily="18" charset="77"/>
              </a:rPr>
              <a:t>• Analyze paragraph-to-paragraph topic-flow in terms of word2vec distance between consecutive paragraphs</a:t>
            </a:r>
          </a:p>
        </p:txBody>
      </p:sp>
    </p:spTree>
    <p:extLst>
      <p:ext uri="{BB962C8B-B14F-4D97-AF65-F5344CB8AC3E}">
        <p14:creationId xmlns:p14="http://schemas.microsoft.com/office/powerpoint/2010/main" val="115361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4" grpId="0"/>
      <p:bldP spid="15" grpId="0"/>
      <p:bldP spid="16"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7685EC-F024-254A-9615-0F4454E581E1}"/>
              </a:ext>
            </a:extLst>
          </p:cNvPr>
          <p:cNvPicPr>
            <a:picLocks noChangeAspect="1"/>
          </p:cNvPicPr>
          <p:nvPr/>
        </p:nvPicPr>
        <p:blipFill>
          <a:blip r:embed="rId2"/>
          <a:stretch>
            <a:fillRect/>
          </a:stretch>
        </p:blipFill>
        <p:spPr>
          <a:xfrm>
            <a:off x="-870855" y="-640733"/>
            <a:ext cx="13062855" cy="8719456"/>
          </a:xfrm>
          <a:prstGeom prst="rect">
            <a:avLst/>
          </a:prstGeom>
        </p:spPr>
      </p:pic>
      <p:sp>
        <p:nvSpPr>
          <p:cNvPr id="2" name="Title 1">
            <a:extLst>
              <a:ext uri="{FF2B5EF4-FFF2-40B4-BE49-F238E27FC236}">
                <a16:creationId xmlns:a16="http://schemas.microsoft.com/office/drawing/2014/main" id="{BB8CA393-CDCC-6E4D-A2F6-E73221708C4D}"/>
              </a:ext>
            </a:extLst>
          </p:cNvPr>
          <p:cNvSpPr>
            <a:spLocks noGrp="1"/>
          </p:cNvSpPr>
          <p:nvPr>
            <p:ph type="ctrTitle"/>
          </p:nvPr>
        </p:nvSpPr>
        <p:spPr>
          <a:xfrm>
            <a:off x="1524000" y="396648"/>
            <a:ext cx="9144000" cy="2387600"/>
          </a:xfrm>
        </p:spPr>
        <p:txBody>
          <a:bodyPr/>
          <a:lstStyle/>
          <a:p>
            <a:r>
              <a:rPr lang="en-US" dirty="0">
                <a:latin typeface="American Typewriter" panose="02090604020004020304" pitchFamily="18" charset="77"/>
              </a:rPr>
              <a:t>New ways to read</a:t>
            </a:r>
          </a:p>
        </p:txBody>
      </p:sp>
      <p:sp>
        <p:nvSpPr>
          <p:cNvPr id="3" name="Subtitle 2">
            <a:extLst>
              <a:ext uri="{FF2B5EF4-FFF2-40B4-BE49-F238E27FC236}">
                <a16:creationId xmlns:a16="http://schemas.microsoft.com/office/drawing/2014/main" id="{7B75921E-3F13-5D45-AF75-55E343F73831}"/>
              </a:ext>
            </a:extLst>
          </p:cNvPr>
          <p:cNvSpPr>
            <a:spLocks noGrp="1"/>
          </p:cNvSpPr>
          <p:nvPr>
            <p:ph type="subTitle" idx="1"/>
          </p:nvPr>
        </p:nvSpPr>
        <p:spPr>
          <a:xfrm>
            <a:off x="1524000" y="2818265"/>
            <a:ext cx="9144000" cy="1655762"/>
          </a:xfrm>
        </p:spPr>
        <p:txBody>
          <a:bodyPr/>
          <a:lstStyle/>
          <a:p>
            <a:r>
              <a:rPr lang="en-US" sz="3200" dirty="0">
                <a:latin typeface="American Typewriter" panose="02090604020004020304" pitchFamily="18" charset="77"/>
              </a:rPr>
              <a:t>‘Language on a holiday’</a:t>
            </a:r>
          </a:p>
          <a:p>
            <a:endParaRPr lang="en-US" sz="3200" dirty="0">
              <a:latin typeface="American Typewriter" panose="02090604020004020304" pitchFamily="18" charset="77"/>
            </a:endParaRPr>
          </a:p>
          <a:p>
            <a:r>
              <a:rPr lang="en-US" sz="2800" i="1" dirty="0">
                <a:latin typeface="American Typewriter" panose="02090604020004020304" pitchFamily="18" charset="77"/>
              </a:rPr>
              <a:t>Machine learning applied to philosophical texts</a:t>
            </a:r>
          </a:p>
        </p:txBody>
      </p:sp>
      <p:sp>
        <p:nvSpPr>
          <p:cNvPr id="7" name="Subtitle 2">
            <a:extLst>
              <a:ext uri="{FF2B5EF4-FFF2-40B4-BE49-F238E27FC236}">
                <a16:creationId xmlns:a16="http://schemas.microsoft.com/office/drawing/2014/main" id="{5189E657-A705-D546-B9CC-B65D1019929E}"/>
              </a:ext>
            </a:extLst>
          </p:cNvPr>
          <p:cNvSpPr txBox="1">
            <a:spLocks/>
          </p:cNvSpPr>
          <p:nvPr/>
        </p:nvSpPr>
        <p:spPr>
          <a:xfrm>
            <a:off x="1076739" y="629367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American Typewriter" panose="02090604020004020304" pitchFamily="18" charset="77"/>
              </a:rPr>
              <a:t>Joshua Banks Mailman</a:t>
            </a:r>
          </a:p>
        </p:txBody>
      </p:sp>
      <p:sp>
        <p:nvSpPr>
          <p:cNvPr id="8" name="Subtitle 2">
            <a:extLst>
              <a:ext uri="{FF2B5EF4-FFF2-40B4-BE49-F238E27FC236}">
                <a16:creationId xmlns:a16="http://schemas.microsoft.com/office/drawing/2014/main" id="{3F676DA1-FCBB-4042-B98F-4330605F5B48}"/>
              </a:ext>
            </a:extLst>
          </p:cNvPr>
          <p:cNvSpPr txBox="1">
            <a:spLocks/>
          </p:cNvSpPr>
          <p:nvPr/>
        </p:nvSpPr>
        <p:spPr>
          <a:xfrm>
            <a:off x="1076739" y="660579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err="1">
                <a:latin typeface="American Typewriter" panose="02090604020004020304" pitchFamily="18" charset="77"/>
              </a:rPr>
              <a:t>jmailman@alumni.uchicago.edu</a:t>
            </a:r>
            <a:endParaRPr lang="en-US" sz="1000" dirty="0">
              <a:latin typeface="American Typewriter" panose="02090604020004020304" pitchFamily="18" charset="77"/>
            </a:endParaRPr>
          </a:p>
        </p:txBody>
      </p:sp>
    </p:spTree>
    <p:extLst>
      <p:ext uri="{BB962C8B-B14F-4D97-AF65-F5344CB8AC3E}">
        <p14:creationId xmlns:p14="http://schemas.microsoft.com/office/powerpoint/2010/main" val="90112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162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493CD99-EA13-1345-8C0C-50756872A7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0756" y="1080655"/>
            <a:ext cx="15248855" cy="3049771"/>
          </a:xfrm>
          <a:prstGeom prst="rect">
            <a:avLst/>
          </a:prstGeom>
        </p:spPr>
      </p:pic>
    </p:spTree>
    <p:extLst>
      <p:ext uri="{BB962C8B-B14F-4D97-AF65-F5344CB8AC3E}">
        <p14:creationId xmlns:p14="http://schemas.microsoft.com/office/powerpoint/2010/main" val="78659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5DC1C7-22CC-4148-A21A-20ADC1F2D9F5}"/>
              </a:ext>
            </a:extLst>
          </p:cNvPr>
          <p:cNvPicPr>
            <a:picLocks noChangeAspect="1"/>
          </p:cNvPicPr>
          <p:nvPr/>
        </p:nvPicPr>
        <p:blipFill>
          <a:blip r:embed="rId2"/>
          <a:stretch>
            <a:fillRect/>
          </a:stretch>
        </p:blipFill>
        <p:spPr>
          <a:xfrm>
            <a:off x="3622745" y="795130"/>
            <a:ext cx="4759186" cy="4759186"/>
          </a:xfrm>
          <a:prstGeom prst="rect">
            <a:avLst/>
          </a:prstGeom>
        </p:spPr>
      </p:pic>
      <p:pic>
        <p:nvPicPr>
          <p:cNvPr id="4" name="Picture 3">
            <a:extLst>
              <a:ext uri="{FF2B5EF4-FFF2-40B4-BE49-F238E27FC236}">
                <a16:creationId xmlns:a16="http://schemas.microsoft.com/office/drawing/2014/main" id="{5BD0C91D-B7E9-CC40-9F69-791BCEDD70A0}"/>
              </a:ext>
            </a:extLst>
          </p:cNvPr>
          <p:cNvPicPr>
            <a:picLocks noChangeAspect="1"/>
          </p:cNvPicPr>
          <p:nvPr/>
        </p:nvPicPr>
        <p:blipFill>
          <a:blip r:embed="rId3"/>
          <a:stretch>
            <a:fillRect/>
          </a:stretch>
        </p:blipFill>
        <p:spPr>
          <a:xfrm>
            <a:off x="511889" y="795130"/>
            <a:ext cx="3217910" cy="4830417"/>
          </a:xfrm>
          <a:prstGeom prst="rect">
            <a:avLst/>
          </a:prstGeom>
        </p:spPr>
      </p:pic>
      <p:sp>
        <p:nvSpPr>
          <p:cNvPr id="5" name="TextBox 4">
            <a:extLst>
              <a:ext uri="{FF2B5EF4-FFF2-40B4-BE49-F238E27FC236}">
                <a16:creationId xmlns:a16="http://schemas.microsoft.com/office/drawing/2014/main" id="{FEDFFBE7-4EE9-704F-963E-A6A42DFBD40E}"/>
              </a:ext>
            </a:extLst>
          </p:cNvPr>
          <p:cNvSpPr txBox="1"/>
          <p:nvPr/>
        </p:nvSpPr>
        <p:spPr>
          <a:xfrm>
            <a:off x="152644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1748</a:t>
            </a:r>
          </a:p>
        </p:txBody>
      </p:sp>
      <p:sp>
        <p:nvSpPr>
          <p:cNvPr id="8" name="TextBox 7">
            <a:extLst>
              <a:ext uri="{FF2B5EF4-FFF2-40B4-BE49-F238E27FC236}">
                <a16:creationId xmlns:a16="http://schemas.microsoft.com/office/drawing/2014/main" id="{98DB8D56-A9D5-584F-94F0-4D6611E53A67}"/>
              </a:ext>
            </a:extLst>
          </p:cNvPr>
          <p:cNvSpPr txBox="1"/>
          <p:nvPr/>
        </p:nvSpPr>
        <p:spPr>
          <a:xfrm>
            <a:off x="548762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1909</a:t>
            </a:r>
          </a:p>
        </p:txBody>
      </p:sp>
      <p:pic>
        <p:nvPicPr>
          <p:cNvPr id="9" name="Picture 8">
            <a:extLst>
              <a:ext uri="{FF2B5EF4-FFF2-40B4-BE49-F238E27FC236}">
                <a16:creationId xmlns:a16="http://schemas.microsoft.com/office/drawing/2014/main" id="{BA9DC131-448A-1345-9491-CFC4B9545CBD}"/>
              </a:ext>
            </a:extLst>
          </p:cNvPr>
          <p:cNvPicPr>
            <a:picLocks noChangeAspect="1"/>
          </p:cNvPicPr>
          <p:nvPr/>
        </p:nvPicPr>
        <p:blipFill>
          <a:blip r:embed="rId4"/>
          <a:stretch>
            <a:fillRect/>
          </a:stretch>
        </p:blipFill>
        <p:spPr>
          <a:xfrm>
            <a:off x="8274877" y="795130"/>
            <a:ext cx="3200161" cy="4858781"/>
          </a:xfrm>
          <a:prstGeom prst="rect">
            <a:avLst/>
          </a:prstGeom>
        </p:spPr>
      </p:pic>
      <p:sp>
        <p:nvSpPr>
          <p:cNvPr id="10" name="TextBox 9">
            <a:extLst>
              <a:ext uri="{FF2B5EF4-FFF2-40B4-BE49-F238E27FC236}">
                <a16:creationId xmlns:a16="http://schemas.microsoft.com/office/drawing/2014/main" id="{F03184F6-00A7-184E-B730-5C25F9184FD3}"/>
              </a:ext>
            </a:extLst>
          </p:cNvPr>
          <p:cNvSpPr txBox="1"/>
          <p:nvPr/>
        </p:nvSpPr>
        <p:spPr>
          <a:xfrm>
            <a:off x="944880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1928</a:t>
            </a:r>
          </a:p>
        </p:txBody>
      </p:sp>
      <p:sp>
        <p:nvSpPr>
          <p:cNvPr id="11" name="Rectangle 10">
            <a:extLst>
              <a:ext uri="{FF2B5EF4-FFF2-40B4-BE49-F238E27FC236}">
                <a16:creationId xmlns:a16="http://schemas.microsoft.com/office/drawing/2014/main" id="{EC32F2D2-05A3-6A4D-8034-46AF8BE38C7D}"/>
              </a:ext>
            </a:extLst>
          </p:cNvPr>
          <p:cNvSpPr/>
          <p:nvPr/>
        </p:nvSpPr>
        <p:spPr>
          <a:xfrm>
            <a:off x="7991061" y="5585791"/>
            <a:ext cx="3756991" cy="79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C1602D-03FD-0E42-B0C7-B0702A0BEDB4}"/>
              </a:ext>
            </a:extLst>
          </p:cNvPr>
          <p:cNvSpPr/>
          <p:nvPr/>
        </p:nvSpPr>
        <p:spPr>
          <a:xfrm>
            <a:off x="152400" y="5585791"/>
            <a:ext cx="3756991" cy="79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09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5" presetClass="emph" presetSubtype="0" fill="hold" nodeType="clickEffect">
                                  <p:stCondLst>
                                    <p:cond delay="0"/>
                                  </p:stCondLst>
                                  <p:childTnLst>
                                    <p:anim calcmode="discrete" valueType="str">
                                      <p:cBhvr>
                                        <p:cTn id="24" dur="5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fill="hold" nodeType="clickEffect">
                                  <p:stCondLst>
                                    <p:cond delay="0"/>
                                  </p:stCondLst>
                                  <p:childTnLst>
                                    <p:anim calcmode="discrete" valueType="str">
                                      <p:cBhvr>
                                        <p:cTn id="28" dur="5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66B2E-0E2B-E343-B6A3-8A5334FF8EE5}"/>
              </a:ext>
            </a:extLst>
          </p:cNvPr>
          <p:cNvPicPr>
            <a:picLocks noChangeAspect="1"/>
          </p:cNvPicPr>
          <p:nvPr/>
        </p:nvPicPr>
        <p:blipFill>
          <a:blip r:embed="rId2"/>
          <a:stretch>
            <a:fillRect/>
          </a:stretch>
        </p:blipFill>
        <p:spPr>
          <a:xfrm>
            <a:off x="121900" y="115757"/>
            <a:ext cx="5921092" cy="3287632"/>
          </a:xfrm>
          <a:prstGeom prst="rect">
            <a:avLst/>
          </a:prstGeom>
        </p:spPr>
      </p:pic>
      <p:pic>
        <p:nvPicPr>
          <p:cNvPr id="5" name="Picture 4">
            <a:extLst>
              <a:ext uri="{FF2B5EF4-FFF2-40B4-BE49-F238E27FC236}">
                <a16:creationId xmlns:a16="http://schemas.microsoft.com/office/drawing/2014/main" id="{CF36A97C-4664-4C48-98FB-4BF44C17B176}"/>
              </a:ext>
            </a:extLst>
          </p:cNvPr>
          <p:cNvPicPr>
            <a:picLocks noChangeAspect="1"/>
          </p:cNvPicPr>
          <p:nvPr/>
        </p:nvPicPr>
        <p:blipFill>
          <a:blip r:embed="rId3"/>
          <a:stretch>
            <a:fillRect/>
          </a:stretch>
        </p:blipFill>
        <p:spPr>
          <a:xfrm>
            <a:off x="1766404" y="3839668"/>
            <a:ext cx="5692764" cy="3144728"/>
          </a:xfrm>
          <a:prstGeom prst="rect">
            <a:avLst/>
          </a:prstGeom>
        </p:spPr>
      </p:pic>
      <p:pic>
        <p:nvPicPr>
          <p:cNvPr id="7" name="Picture 6">
            <a:extLst>
              <a:ext uri="{FF2B5EF4-FFF2-40B4-BE49-F238E27FC236}">
                <a16:creationId xmlns:a16="http://schemas.microsoft.com/office/drawing/2014/main" id="{064AB586-75D0-B340-BEB2-F8CEA8A65D69}"/>
              </a:ext>
            </a:extLst>
          </p:cNvPr>
          <p:cNvPicPr>
            <a:picLocks noChangeAspect="1"/>
          </p:cNvPicPr>
          <p:nvPr/>
        </p:nvPicPr>
        <p:blipFill>
          <a:blip r:embed="rId4"/>
          <a:stretch>
            <a:fillRect/>
          </a:stretch>
        </p:blipFill>
        <p:spPr>
          <a:xfrm>
            <a:off x="5943600" y="815008"/>
            <a:ext cx="5976599" cy="3301521"/>
          </a:xfrm>
          <a:prstGeom prst="rect">
            <a:avLst/>
          </a:prstGeom>
        </p:spPr>
      </p:pic>
      <p:sp>
        <p:nvSpPr>
          <p:cNvPr id="8" name="TextBox 7">
            <a:extLst>
              <a:ext uri="{FF2B5EF4-FFF2-40B4-BE49-F238E27FC236}">
                <a16:creationId xmlns:a16="http://schemas.microsoft.com/office/drawing/2014/main" id="{EBA9D4AF-3B13-7141-A078-9CAFE1A7BE1E}"/>
              </a:ext>
            </a:extLst>
          </p:cNvPr>
          <p:cNvSpPr txBox="1"/>
          <p:nvPr/>
        </p:nvSpPr>
        <p:spPr>
          <a:xfrm>
            <a:off x="530942" y="3200400"/>
            <a:ext cx="5262954" cy="461665"/>
          </a:xfrm>
          <a:prstGeom prst="rect">
            <a:avLst/>
          </a:prstGeom>
          <a:noFill/>
        </p:spPr>
        <p:txBody>
          <a:bodyPr wrap="square" rtlCol="0">
            <a:spAutoFit/>
          </a:bodyPr>
          <a:lstStyle/>
          <a:p>
            <a:r>
              <a:rPr lang="en-US" sz="1200" dirty="0">
                <a:latin typeface="American Typewriter" panose="02090604020004020304" pitchFamily="18" charset="77"/>
              </a:rPr>
              <a:t>Hume was one of the earliest to draw attention to the distinction: </a:t>
            </a:r>
            <a:r>
              <a:rPr lang="en-US" sz="1200" i="1" dirty="0">
                <a:latin typeface="American Typewriter" panose="02090604020004020304" pitchFamily="18" charset="77"/>
              </a:rPr>
              <a:t>correlation</a:t>
            </a:r>
            <a:r>
              <a:rPr lang="en-US" sz="1200" dirty="0">
                <a:latin typeface="American Typewriter" panose="02090604020004020304" pitchFamily="18" charset="77"/>
              </a:rPr>
              <a:t> vs. </a:t>
            </a:r>
            <a:r>
              <a:rPr lang="en-US" sz="1200" dirty="0">
                <a:solidFill>
                  <a:srgbClr val="7030A0"/>
                </a:solidFill>
                <a:latin typeface="American Typewriter" panose="02090604020004020304" pitchFamily="18" charset="77"/>
              </a:rPr>
              <a:t>causation</a:t>
            </a:r>
            <a:r>
              <a:rPr lang="en-US" sz="1200" dirty="0">
                <a:latin typeface="American Typewriter" panose="02090604020004020304" pitchFamily="18" charset="77"/>
              </a:rPr>
              <a:t>, and issues of observing</a:t>
            </a:r>
            <a:r>
              <a:rPr lang="en-US" sz="1200" b="1" dirty="0">
                <a:latin typeface="American Typewriter" panose="02090604020004020304" pitchFamily="18" charset="77"/>
              </a:rPr>
              <a:t> </a:t>
            </a:r>
            <a:r>
              <a:rPr lang="en-US" sz="1200" b="1" dirty="0">
                <a:solidFill>
                  <a:srgbClr val="47166A"/>
                </a:solidFill>
                <a:latin typeface="American Typewriter" panose="02090604020004020304" pitchFamily="18" charset="77"/>
              </a:rPr>
              <a:t>cause </a:t>
            </a:r>
            <a:r>
              <a:rPr lang="en-US" sz="1200" dirty="0">
                <a:latin typeface="American Typewriter" panose="02090604020004020304" pitchFamily="18" charset="77"/>
              </a:rPr>
              <a:t>and </a:t>
            </a:r>
            <a:r>
              <a:rPr lang="en-US" sz="1200" b="1" dirty="0">
                <a:solidFill>
                  <a:srgbClr val="ACDB2F"/>
                </a:solidFill>
                <a:latin typeface="American Typewriter" panose="02090604020004020304" pitchFamily="18" charset="77"/>
              </a:rPr>
              <a:t>effect</a:t>
            </a:r>
            <a:r>
              <a:rPr lang="en-US" sz="1200" dirty="0">
                <a:latin typeface="American Typewriter" panose="02090604020004020304" pitchFamily="18" charset="77"/>
              </a:rPr>
              <a:t>.</a:t>
            </a:r>
          </a:p>
        </p:txBody>
      </p:sp>
      <p:sp>
        <p:nvSpPr>
          <p:cNvPr id="9" name="TextBox 8">
            <a:extLst>
              <a:ext uri="{FF2B5EF4-FFF2-40B4-BE49-F238E27FC236}">
                <a16:creationId xmlns:a16="http://schemas.microsoft.com/office/drawing/2014/main" id="{1878557A-5EF6-6640-BD10-04D6AC662722}"/>
              </a:ext>
            </a:extLst>
          </p:cNvPr>
          <p:cNvSpPr txBox="1"/>
          <p:nvPr/>
        </p:nvSpPr>
        <p:spPr>
          <a:xfrm>
            <a:off x="516193" y="3553753"/>
            <a:ext cx="4856917" cy="276999"/>
          </a:xfrm>
          <a:prstGeom prst="rect">
            <a:avLst/>
          </a:prstGeom>
          <a:noFill/>
        </p:spPr>
        <p:txBody>
          <a:bodyPr wrap="square" rtlCol="0">
            <a:spAutoFit/>
          </a:bodyPr>
          <a:lstStyle/>
          <a:p>
            <a:r>
              <a:rPr lang="en-US" sz="1200" dirty="0">
                <a:latin typeface="American Typewriter" panose="02090604020004020304" pitchFamily="18" charset="77"/>
              </a:rPr>
              <a:t>Hume is known as among the most lucid philosophers.</a:t>
            </a:r>
            <a:endParaRPr lang="en-US" sz="1200" b="1" dirty="0">
              <a:solidFill>
                <a:srgbClr val="ACDB2F"/>
              </a:solidFill>
              <a:latin typeface="American Typewriter" panose="02090604020004020304" pitchFamily="18" charset="77"/>
            </a:endParaRPr>
          </a:p>
        </p:txBody>
      </p:sp>
      <p:sp>
        <p:nvSpPr>
          <p:cNvPr id="10" name="TextBox 9">
            <a:extLst>
              <a:ext uri="{FF2B5EF4-FFF2-40B4-BE49-F238E27FC236}">
                <a16:creationId xmlns:a16="http://schemas.microsoft.com/office/drawing/2014/main" id="{F01D0FBD-7D1F-F649-8EAC-85B1FAF887CD}"/>
              </a:ext>
            </a:extLst>
          </p:cNvPr>
          <p:cNvSpPr txBox="1"/>
          <p:nvPr/>
        </p:nvSpPr>
        <p:spPr>
          <a:xfrm>
            <a:off x="6911274" y="3925986"/>
            <a:ext cx="4822178" cy="461665"/>
          </a:xfrm>
          <a:prstGeom prst="rect">
            <a:avLst/>
          </a:prstGeom>
          <a:noFill/>
        </p:spPr>
        <p:txBody>
          <a:bodyPr wrap="square" rtlCol="0">
            <a:spAutoFit/>
          </a:bodyPr>
          <a:lstStyle/>
          <a:p>
            <a:pPr algn="r"/>
            <a:r>
              <a:rPr lang="en-US" sz="1200" dirty="0">
                <a:latin typeface="American Typewriter" panose="02090604020004020304" pitchFamily="18" charset="77"/>
              </a:rPr>
              <a:t>Whitehead, by contrast, is infamous for the obscurity of his ideas and the </a:t>
            </a:r>
            <a:r>
              <a:rPr lang="en-US" sz="1200" dirty="0" err="1">
                <a:latin typeface="American Typewriter" panose="02090604020004020304" pitchFamily="18" charset="77"/>
              </a:rPr>
              <a:t>idiosynracy</a:t>
            </a:r>
            <a:r>
              <a:rPr lang="en-US" sz="1200" dirty="0">
                <a:latin typeface="American Typewriter" panose="02090604020004020304" pitchFamily="18" charset="77"/>
              </a:rPr>
              <a:t> of his verbal expression.</a:t>
            </a:r>
            <a:endParaRPr lang="en-US" sz="1200" b="1" dirty="0">
              <a:solidFill>
                <a:srgbClr val="ACDB2F"/>
              </a:solidFill>
              <a:latin typeface="American Typewriter" panose="02090604020004020304" pitchFamily="18" charset="77"/>
            </a:endParaRPr>
          </a:p>
        </p:txBody>
      </p:sp>
      <p:sp>
        <p:nvSpPr>
          <p:cNvPr id="11" name="TextBox 10">
            <a:extLst>
              <a:ext uri="{FF2B5EF4-FFF2-40B4-BE49-F238E27FC236}">
                <a16:creationId xmlns:a16="http://schemas.microsoft.com/office/drawing/2014/main" id="{D4F7AFED-D236-EA46-B548-F0EA9AB5F260}"/>
              </a:ext>
            </a:extLst>
          </p:cNvPr>
          <p:cNvSpPr txBox="1"/>
          <p:nvPr/>
        </p:nvSpPr>
        <p:spPr>
          <a:xfrm>
            <a:off x="7258556" y="4328652"/>
            <a:ext cx="4474896" cy="461665"/>
          </a:xfrm>
          <a:prstGeom prst="rect">
            <a:avLst/>
          </a:prstGeom>
          <a:noFill/>
        </p:spPr>
        <p:txBody>
          <a:bodyPr wrap="square" rtlCol="0">
            <a:spAutoFit/>
          </a:bodyPr>
          <a:lstStyle/>
          <a:p>
            <a:pPr algn="r"/>
            <a:r>
              <a:rPr lang="en-US" sz="1200" dirty="0">
                <a:latin typeface="American Typewriter" panose="02090604020004020304" pitchFamily="18" charset="77"/>
              </a:rPr>
              <a:t>French philosopher Gilles Deleuze’s interest in Whitehead has brought more attention to his work recently.</a:t>
            </a:r>
            <a:endParaRPr lang="en-US" sz="1200" b="1" dirty="0">
              <a:solidFill>
                <a:srgbClr val="ACDB2F"/>
              </a:solidFill>
              <a:latin typeface="American Typewriter" panose="02090604020004020304" pitchFamily="18" charset="77"/>
            </a:endParaRPr>
          </a:p>
        </p:txBody>
      </p:sp>
    </p:spTree>
    <p:extLst>
      <p:ext uri="{BB962C8B-B14F-4D97-AF65-F5344CB8AC3E}">
        <p14:creationId xmlns:p14="http://schemas.microsoft.com/office/powerpoint/2010/main" val="378882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D94BE-E73E-324F-90CE-AC0BD6734034}"/>
              </a:ext>
            </a:extLst>
          </p:cNvPr>
          <p:cNvPicPr>
            <a:picLocks noChangeAspect="1"/>
          </p:cNvPicPr>
          <p:nvPr/>
        </p:nvPicPr>
        <p:blipFill>
          <a:blip r:embed="rId2"/>
          <a:stretch>
            <a:fillRect/>
          </a:stretch>
        </p:blipFill>
        <p:spPr>
          <a:xfrm>
            <a:off x="289485" y="1018238"/>
            <a:ext cx="11578183" cy="2657288"/>
          </a:xfrm>
          <a:prstGeom prst="rect">
            <a:avLst/>
          </a:prstGeom>
        </p:spPr>
      </p:pic>
      <p:pic>
        <p:nvPicPr>
          <p:cNvPr id="5" name="Picture 4">
            <a:extLst>
              <a:ext uri="{FF2B5EF4-FFF2-40B4-BE49-F238E27FC236}">
                <a16:creationId xmlns:a16="http://schemas.microsoft.com/office/drawing/2014/main" id="{E3881BB1-84AE-AF45-8363-4C85E13F7A40}"/>
              </a:ext>
            </a:extLst>
          </p:cNvPr>
          <p:cNvPicPr>
            <a:picLocks noChangeAspect="1"/>
          </p:cNvPicPr>
          <p:nvPr/>
        </p:nvPicPr>
        <p:blipFill>
          <a:blip r:embed="rId3"/>
          <a:stretch>
            <a:fillRect/>
          </a:stretch>
        </p:blipFill>
        <p:spPr>
          <a:xfrm>
            <a:off x="312076" y="4186518"/>
            <a:ext cx="11518028" cy="2671482"/>
          </a:xfrm>
          <a:prstGeom prst="rect">
            <a:avLst/>
          </a:prstGeom>
        </p:spPr>
      </p:pic>
      <p:sp>
        <p:nvSpPr>
          <p:cNvPr id="6" name="TextBox 5">
            <a:extLst>
              <a:ext uri="{FF2B5EF4-FFF2-40B4-BE49-F238E27FC236}">
                <a16:creationId xmlns:a16="http://schemas.microsoft.com/office/drawing/2014/main" id="{CD125E1E-5619-484C-AA2C-2B5822359592}"/>
              </a:ext>
            </a:extLst>
          </p:cNvPr>
          <p:cNvSpPr txBox="1"/>
          <p:nvPr/>
        </p:nvSpPr>
        <p:spPr>
          <a:xfrm>
            <a:off x="4200846" y="126976"/>
            <a:ext cx="4046683" cy="523220"/>
          </a:xfrm>
          <a:prstGeom prst="rect">
            <a:avLst/>
          </a:prstGeom>
          <a:noFill/>
        </p:spPr>
        <p:txBody>
          <a:bodyPr wrap="square" rtlCol="0">
            <a:spAutoFit/>
          </a:bodyPr>
          <a:lstStyle/>
          <a:p>
            <a:pPr algn="ctr"/>
            <a:r>
              <a:rPr lang="en-US" sz="2800" dirty="0">
                <a:latin typeface="American Typewriter" panose="02090604020004020304" pitchFamily="18" charset="77"/>
              </a:rPr>
              <a:t>Topic modeling</a:t>
            </a:r>
          </a:p>
        </p:txBody>
      </p:sp>
      <p:sp>
        <p:nvSpPr>
          <p:cNvPr id="7" name="TextBox 6">
            <a:extLst>
              <a:ext uri="{FF2B5EF4-FFF2-40B4-BE49-F238E27FC236}">
                <a16:creationId xmlns:a16="http://schemas.microsoft.com/office/drawing/2014/main" id="{78793BE0-B008-324A-8F76-5846C11FA6F1}"/>
              </a:ext>
            </a:extLst>
          </p:cNvPr>
          <p:cNvSpPr txBox="1"/>
          <p:nvPr/>
        </p:nvSpPr>
        <p:spPr>
          <a:xfrm>
            <a:off x="2599766" y="533400"/>
            <a:ext cx="6956610" cy="338554"/>
          </a:xfrm>
          <a:prstGeom prst="rect">
            <a:avLst/>
          </a:prstGeom>
          <a:noFill/>
        </p:spPr>
        <p:txBody>
          <a:bodyPr wrap="square" rtlCol="0">
            <a:spAutoFit/>
          </a:bodyPr>
          <a:lstStyle/>
          <a:p>
            <a:pPr algn="ctr"/>
            <a:r>
              <a:rPr lang="en-US" sz="1600" dirty="0">
                <a:latin typeface="American Typewriter" panose="02090604020004020304" pitchFamily="18" charset="77"/>
              </a:rPr>
              <a:t>NMF (non-negative matrix factorization)</a:t>
            </a:r>
          </a:p>
        </p:txBody>
      </p:sp>
      <p:sp>
        <p:nvSpPr>
          <p:cNvPr id="8" name="TextBox 7">
            <a:extLst>
              <a:ext uri="{FF2B5EF4-FFF2-40B4-BE49-F238E27FC236}">
                <a16:creationId xmlns:a16="http://schemas.microsoft.com/office/drawing/2014/main" id="{E87CF490-AD1F-514D-8250-7659527BE645}"/>
              </a:ext>
            </a:extLst>
          </p:cNvPr>
          <p:cNvSpPr txBox="1"/>
          <p:nvPr/>
        </p:nvSpPr>
        <p:spPr>
          <a:xfrm>
            <a:off x="-936812" y="897941"/>
            <a:ext cx="4046683" cy="338554"/>
          </a:xfrm>
          <a:prstGeom prst="rect">
            <a:avLst/>
          </a:prstGeom>
          <a:noFill/>
        </p:spPr>
        <p:txBody>
          <a:bodyPr wrap="square" rtlCol="0">
            <a:spAutoFit/>
          </a:bodyPr>
          <a:lstStyle/>
          <a:p>
            <a:pPr algn="ctr"/>
            <a:r>
              <a:rPr lang="en-US" sz="1600" b="1" dirty="0">
                <a:latin typeface="American Typewriter" panose="02090604020004020304" pitchFamily="18" charset="77"/>
              </a:rPr>
              <a:t>snowball stemmer</a:t>
            </a:r>
          </a:p>
        </p:txBody>
      </p:sp>
      <p:sp>
        <p:nvSpPr>
          <p:cNvPr id="9" name="TextBox 8">
            <a:extLst>
              <a:ext uri="{FF2B5EF4-FFF2-40B4-BE49-F238E27FC236}">
                <a16:creationId xmlns:a16="http://schemas.microsoft.com/office/drawing/2014/main" id="{64EBBE40-C5FB-1949-83A4-D4D0F6C80F16}"/>
              </a:ext>
            </a:extLst>
          </p:cNvPr>
          <p:cNvSpPr txBox="1"/>
          <p:nvPr/>
        </p:nvSpPr>
        <p:spPr>
          <a:xfrm>
            <a:off x="-1151965" y="3962400"/>
            <a:ext cx="4046683" cy="338554"/>
          </a:xfrm>
          <a:prstGeom prst="rect">
            <a:avLst/>
          </a:prstGeom>
          <a:noFill/>
        </p:spPr>
        <p:txBody>
          <a:bodyPr wrap="square" rtlCol="0">
            <a:spAutoFit/>
          </a:bodyPr>
          <a:lstStyle/>
          <a:p>
            <a:pPr algn="ctr"/>
            <a:r>
              <a:rPr lang="en-US" sz="1600" b="1" dirty="0">
                <a:latin typeface="American Typewriter" panose="02090604020004020304" pitchFamily="18" charset="77"/>
              </a:rPr>
              <a:t>word stemmer</a:t>
            </a:r>
          </a:p>
        </p:txBody>
      </p:sp>
      <p:pic>
        <p:nvPicPr>
          <p:cNvPr id="13" name="Picture 12">
            <a:extLst>
              <a:ext uri="{FF2B5EF4-FFF2-40B4-BE49-F238E27FC236}">
                <a16:creationId xmlns:a16="http://schemas.microsoft.com/office/drawing/2014/main" id="{09EA8341-F616-DC4C-AD40-BF41BE9AFA75}"/>
              </a:ext>
            </a:extLst>
          </p:cNvPr>
          <p:cNvPicPr>
            <a:picLocks noChangeAspect="1"/>
          </p:cNvPicPr>
          <p:nvPr/>
        </p:nvPicPr>
        <p:blipFill>
          <a:blip r:embed="rId4"/>
          <a:stretch>
            <a:fillRect/>
          </a:stretch>
        </p:blipFill>
        <p:spPr>
          <a:xfrm>
            <a:off x="5624917" y="1190847"/>
            <a:ext cx="2625947" cy="2477386"/>
          </a:xfrm>
          <a:prstGeom prst="rect">
            <a:avLst/>
          </a:prstGeom>
        </p:spPr>
      </p:pic>
      <p:pic>
        <p:nvPicPr>
          <p:cNvPr id="14" name="Picture 13">
            <a:extLst>
              <a:ext uri="{FF2B5EF4-FFF2-40B4-BE49-F238E27FC236}">
                <a16:creationId xmlns:a16="http://schemas.microsoft.com/office/drawing/2014/main" id="{96C43AC7-EC9F-4D4F-B52C-F7539827CF01}"/>
              </a:ext>
            </a:extLst>
          </p:cNvPr>
          <p:cNvPicPr>
            <a:picLocks noChangeAspect="1"/>
          </p:cNvPicPr>
          <p:nvPr/>
        </p:nvPicPr>
        <p:blipFill>
          <a:blip r:embed="rId5"/>
          <a:stretch>
            <a:fillRect/>
          </a:stretch>
        </p:blipFill>
        <p:spPr>
          <a:xfrm>
            <a:off x="8249093" y="1190550"/>
            <a:ext cx="2628014" cy="2482013"/>
          </a:xfrm>
          <a:prstGeom prst="rect">
            <a:avLst/>
          </a:prstGeom>
        </p:spPr>
      </p:pic>
      <p:pic>
        <p:nvPicPr>
          <p:cNvPr id="17" name="Picture 16">
            <a:extLst>
              <a:ext uri="{FF2B5EF4-FFF2-40B4-BE49-F238E27FC236}">
                <a16:creationId xmlns:a16="http://schemas.microsoft.com/office/drawing/2014/main" id="{8FD3D619-86E8-1346-B36B-150C98191EBD}"/>
              </a:ext>
            </a:extLst>
          </p:cNvPr>
          <p:cNvPicPr>
            <a:picLocks noChangeAspect="1"/>
          </p:cNvPicPr>
          <p:nvPr/>
        </p:nvPicPr>
        <p:blipFill>
          <a:blip r:embed="rId6"/>
          <a:stretch>
            <a:fillRect/>
          </a:stretch>
        </p:blipFill>
        <p:spPr>
          <a:xfrm>
            <a:off x="3024223" y="1190550"/>
            <a:ext cx="2631245" cy="2477683"/>
          </a:xfrm>
          <a:prstGeom prst="rect">
            <a:avLst/>
          </a:prstGeom>
        </p:spPr>
      </p:pic>
      <p:sp>
        <p:nvSpPr>
          <p:cNvPr id="18" name="TextBox 17">
            <a:extLst>
              <a:ext uri="{FF2B5EF4-FFF2-40B4-BE49-F238E27FC236}">
                <a16:creationId xmlns:a16="http://schemas.microsoft.com/office/drawing/2014/main" id="{01030A70-5265-264E-A33F-5029691D8D74}"/>
              </a:ext>
            </a:extLst>
          </p:cNvPr>
          <p:cNvSpPr txBox="1"/>
          <p:nvPr/>
        </p:nvSpPr>
        <p:spPr>
          <a:xfrm>
            <a:off x="165100" y="3086100"/>
            <a:ext cx="2755900" cy="646331"/>
          </a:xfrm>
          <a:prstGeom prst="rect">
            <a:avLst/>
          </a:prstGeom>
          <a:noFill/>
        </p:spPr>
        <p:txBody>
          <a:bodyPr wrap="square" rtlCol="0">
            <a:spAutoFit/>
          </a:bodyPr>
          <a:lstStyle/>
          <a:p>
            <a:pPr algn="ctr"/>
            <a:r>
              <a:rPr lang="en-US" sz="1200" dirty="0">
                <a:latin typeface="American Typewriter" panose="02090604020004020304" pitchFamily="18" charset="77"/>
              </a:rPr>
              <a:t>Sentences composed (using domain knowledge) to use the primary words of each topic</a:t>
            </a:r>
          </a:p>
        </p:txBody>
      </p:sp>
      <p:sp>
        <p:nvSpPr>
          <p:cNvPr id="19" name="Left Brace 18">
            <a:extLst>
              <a:ext uri="{FF2B5EF4-FFF2-40B4-BE49-F238E27FC236}">
                <a16:creationId xmlns:a16="http://schemas.microsoft.com/office/drawing/2014/main" id="{C4D03D66-BA6F-3142-8835-AC864F07185B}"/>
              </a:ext>
            </a:extLst>
          </p:cNvPr>
          <p:cNvSpPr/>
          <p:nvPr/>
        </p:nvSpPr>
        <p:spPr>
          <a:xfrm>
            <a:off x="2743200" y="3175000"/>
            <a:ext cx="203200" cy="469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865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E5DA81-EC62-1945-B0A2-C84FB9A811A6}"/>
              </a:ext>
            </a:extLst>
          </p:cNvPr>
          <p:cNvSpPr txBox="1"/>
          <p:nvPr/>
        </p:nvSpPr>
        <p:spPr>
          <a:xfrm>
            <a:off x="-318048" y="3068956"/>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The flow of prose</a:t>
            </a:r>
          </a:p>
        </p:txBody>
      </p:sp>
      <p:sp>
        <p:nvSpPr>
          <p:cNvPr id="5" name="TextBox 4">
            <a:extLst>
              <a:ext uri="{FF2B5EF4-FFF2-40B4-BE49-F238E27FC236}">
                <a16:creationId xmlns:a16="http://schemas.microsoft.com/office/drawing/2014/main" id="{31FD9250-DAD5-6242-9847-E342F9A5A160}"/>
              </a:ext>
            </a:extLst>
          </p:cNvPr>
          <p:cNvSpPr txBox="1"/>
          <p:nvPr/>
        </p:nvSpPr>
        <p:spPr>
          <a:xfrm>
            <a:off x="-318048" y="16002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Compare philosophical writing styles</a:t>
            </a:r>
          </a:p>
        </p:txBody>
      </p:sp>
      <p:sp>
        <p:nvSpPr>
          <p:cNvPr id="6" name="TextBox 5">
            <a:extLst>
              <a:ext uri="{FF2B5EF4-FFF2-40B4-BE49-F238E27FC236}">
                <a16:creationId xmlns:a16="http://schemas.microsoft.com/office/drawing/2014/main" id="{5587D03B-AA88-8E4B-BA84-0823F181F57A}"/>
              </a:ext>
            </a:extLst>
          </p:cNvPr>
          <p:cNvSpPr txBox="1"/>
          <p:nvPr/>
        </p:nvSpPr>
        <p:spPr>
          <a:xfrm>
            <a:off x="-318048" y="44196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Topics from one paragraph to the next</a:t>
            </a:r>
          </a:p>
        </p:txBody>
      </p:sp>
    </p:spTree>
    <p:extLst>
      <p:ext uri="{BB962C8B-B14F-4D97-AF65-F5344CB8AC3E}">
        <p14:creationId xmlns:p14="http://schemas.microsoft.com/office/powerpoint/2010/main" val="28832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8ECEDF-0A1E-034F-AD9E-A7BA16A7092E}"/>
              </a:ext>
            </a:extLst>
          </p:cNvPr>
          <p:cNvPicPr>
            <a:picLocks noChangeAspect="1"/>
          </p:cNvPicPr>
          <p:nvPr/>
        </p:nvPicPr>
        <p:blipFill>
          <a:blip r:embed="rId2"/>
          <a:stretch>
            <a:fillRect/>
          </a:stretch>
        </p:blipFill>
        <p:spPr>
          <a:xfrm>
            <a:off x="4860757" y="600075"/>
            <a:ext cx="6914901" cy="3732697"/>
          </a:xfrm>
          <a:prstGeom prst="rect">
            <a:avLst/>
          </a:prstGeom>
        </p:spPr>
      </p:pic>
      <p:pic>
        <p:nvPicPr>
          <p:cNvPr id="5" name="Picture 4">
            <a:extLst>
              <a:ext uri="{FF2B5EF4-FFF2-40B4-BE49-F238E27FC236}">
                <a16:creationId xmlns:a16="http://schemas.microsoft.com/office/drawing/2014/main" id="{D86619A0-762B-5545-BAF1-06167536A0F4}"/>
              </a:ext>
            </a:extLst>
          </p:cNvPr>
          <p:cNvPicPr>
            <a:picLocks noChangeAspect="1"/>
          </p:cNvPicPr>
          <p:nvPr/>
        </p:nvPicPr>
        <p:blipFill>
          <a:blip r:embed="rId3"/>
          <a:stretch>
            <a:fillRect/>
          </a:stretch>
        </p:blipFill>
        <p:spPr>
          <a:xfrm>
            <a:off x="946483" y="4451710"/>
            <a:ext cx="11566359" cy="2310038"/>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417096" y="126417"/>
            <a:ext cx="1857375" cy="461665"/>
          </a:xfrm>
          <a:prstGeom prst="rect">
            <a:avLst/>
          </a:prstGeom>
          <a:noFill/>
        </p:spPr>
        <p:txBody>
          <a:bodyPr wrap="square" rtlCol="0">
            <a:spAutoFit/>
          </a:bodyPr>
          <a:lstStyle/>
          <a:p>
            <a:pPr algn="ctr"/>
            <a:r>
              <a:rPr lang="en-US" sz="2400" b="1" dirty="0">
                <a:latin typeface="American Typewriter" panose="02090604020004020304" pitchFamily="18" charset="77"/>
              </a:rPr>
              <a:t>Hume</a:t>
            </a:r>
          </a:p>
        </p:txBody>
      </p:sp>
      <p:sp>
        <p:nvSpPr>
          <p:cNvPr id="7" name="TextBox 6">
            <a:extLst>
              <a:ext uri="{FF2B5EF4-FFF2-40B4-BE49-F238E27FC236}">
                <a16:creationId xmlns:a16="http://schemas.microsoft.com/office/drawing/2014/main" id="{128A1B3A-0168-D54A-BC8A-CA0FE7849D40}"/>
              </a:ext>
            </a:extLst>
          </p:cNvPr>
          <p:cNvSpPr txBox="1"/>
          <p:nvPr/>
        </p:nvSpPr>
        <p:spPr>
          <a:xfrm>
            <a:off x="2331360" y="2710312"/>
            <a:ext cx="2645368" cy="584775"/>
          </a:xfrm>
          <a:prstGeom prst="rect">
            <a:avLst/>
          </a:prstGeom>
          <a:noFill/>
        </p:spPr>
        <p:txBody>
          <a:bodyPr wrap="square" rtlCol="0">
            <a:spAutoFit/>
          </a:bodyPr>
          <a:lstStyle/>
          <a:p>
            <a:pPr algn="ctr"/>
            <a:r>
              <a:rPr lang="en-US" sz="1600" dirty="0">
                <a:solidFill>
                  <a:srgbClr val="E88181"/>
                </a:solidFill>
                <a:latin typeface="American Typewriter" panose="02090604020004020304" pitchFamily="18" charset="77"/>
              </a:rPr>
              <a:t>Begins by maintaining a consistent topic </a:t>
            </a:r>
          </a:p>
        </p:txBody>
      </p:sp>
      <p:pic>
        <p:nvPicPr>
          <p:cNvPr id="10" name="Picture 9">
            <a:extLst>
              <a:ext uri="{FF2B5EF4-FFF2-40B4-BE49-F238E27FC236}">
                <a16:creationId xmlns:a16="http://schemas.microsoft.com/office/drawing/2014/main" id="{24AC795D-F8A6-8240-B426-E3B3BCFA1363}"/>
              </a:ext>
            </a:extLst>
          </p:cNvPr>
          <p:cNvPicPr>
            <a:picLocks noChangeAspect="1"/>
          </p:cNvPicPr>
          <p:nvPr/>
        </p:nvPicPr>
        <p:blipFill>
          <a:blip r:embed="rId4"/>
          <a:stretch>
            <a:fillRect/>
          </a:stretch>
        </p:blipFill>
        <p:spPr>
          <a:xfrm>
            <a:off x="11764036" y="4662236"/>
            <a:ext cx="438836" cy="1786689"/>
          </a:xfrm>
          <a:prstGeom prst="rect">
            <a:avLst/>
          </a:prstGeom>
        </p:spPr>
      </p:pic>
      <p:sp>
        <p:nvSpPr>
          <p:cNvPr id="11" name="TextBox 10">
            <a:extLst>
              <a:ext uri="{FF2B5EF4-FFF2-40B4-BE49-F238E27FC236}">
                <a16:creationId xmlns:a16="http://schemas.microsoft.com/office/drawing/2014/main" id="{D130EC58-1E23-3E4E-BD80-14C12DF4D7D0}"/>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Tree>
    <p:extLst>
      <p:ext uri="{BB962C8B-B14F-4D97-AF65-F5344CB8AC3E}">
        <p14:creationId xmlns:p14="http://schemas.microsoft.com/office/powerpoint/2010/main" val="11077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578AF-275E-284F-8817-C226F160D7E4}"/>
              </a:ext>
            </a:extLst>
          </p:cNvPr>
          <p:cNvPicPr>
            <a:picLocks noChangeAspect="1"/>
          </p:cNvPicPr>
          <p:nvPr/>
        </p:nvPicPr>
        <p:blipFill>
          <a:blip r:embed="rId2"/>
          <a:stretch>
            <a:fillRect/>
          </a:stretch>
        </p:blipFill>
        <p:spPr>
          <a:xfrm>
            <a:off x="4860757" y="647032"/>
            <a:ext cx="6914147" cy="3716422"/>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385009" y="126417"/>
            <a:ext cx="2711116" cy="461665"/>
          </a:xfrm>
          <a:prstGeom prst="rect">
            <a:avLst/>
          </a:prstGeom>
          <a:noFill/>
        </p:spPr>
        <p:txBody>
          <a:bodyPr wrap="square" rtlCol="0">
            <a:spAutoFit/>
          </a:bodyPr>
          <a:lstStyle/>
          <a:p>
            <a:pPr algn="ctr"/>
            <a:r>
              <a:rPr lang="en-US" sz="2400" b="1"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429DB33-B5C7-874A-9A50-F0F931B91D5A}"/>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
        <p:nvSpPr>
          <p:cNvPr id="7" name="TextBox 6">
            <a:extLst>
              <a:ext uri="{FF2B5EF4-FFF2-40B4-BE49-F238E27FC236}">
                <a16:creationId xmlns:a16="http://schemas.microsoft.com/office/drawing/2014/main" id="{128A1B3A-0168-D54A-BC8A-CA0FE7849D40}"/>
              </a:ext>
            </a:extLst>
          </p:cNvPr>
          <p:cNvSpPr txBox="1"/>
          <p:nvPr/>
        </p:nvSpPr>
        <p:spPr>
          <a:xfrm>
            <a:off x="2860744" y="2405511"/>
            <a:ext cx="2645368" cy="338554"/>
          </a:xfrm>
          <a:prstGeom prst="rect">
            <a:avLst/>
          </a:prstGeom>
          <a:noFill/>
        </p:spPr>
        <p:txBody>
          <a:bodyPr wrap="square" rtlCol="0">
            <a:spAutoFit/>
          </a:bodyPr>
          <a:lstStyle/>
          <a:p>
            <a:pPr algn="ctr"/>
            <a:r>
              <a:rPr lang="en-US" sz="1600" dirty="0">
                <a:solidFill>
                  <a:srgbClr val="00B050"/>
                </a:solidFill>
                <a:latin typeface="American Typewriter" panose="02090604020004020304" pitchFamily="18" charset="77"/>
              </a:rPr>
              <a:t>Various topics</a:t>
            </a:r>
          </a:p>
        </p:txBody>
      </p:sp>
      <p:sp>
        <p:nvSpPr>
          <p:cNvPr id="10" name="TextBox 9">
            <a:extLst>
              <a:ext uri="{FF2B5EF4-FFF2-40B4-BE49-F238E27FC236}">
                <a16:creationId xmlns:a16="http://schemas.microsoft.com/office/drawing/2014/main" id="{202C5407-A3AC-124A-A4DB-AAD88545611B}"/>
              </a:ext>
            </a:extLst>
          </p:cNvPr>
          <p:cNvSpPr txBox="1"/>
          <p:nvPr/>
        </p:nvSpPr>
        <p:spPr>
          <a:xfrm>
            <a:off x="2860744" y="2667000"/>
            <a:ext cx="2645368" cy="338554"/>
          </a:xfrm>
          <a:prstGeom prst="rect">
            <a:avLst/>
          </a:prstGeom>
          <a:noFill/>
        </p:spPr>
        <p:txBody>
          <a:bodyPr wrap="square" rtlCol="0">
            <a:spAutoFit/>
          </a:bodyPr>
          <a:lstStyle/>
          <a:p>
            <a:pPr algn="ctr"/>
            <a:r>
              <a:rPr lang="en-US" sz="1600" dirty="0">
                <a:solidFill>
                  <a:srgbClr val="C00000"/>
                </a:solidFill>
                <a:latin typeface="American Typewriter" panose="02090604020004020304" pitchFamily="18" charset="77"/>
              </a:rPr>
              <a:t>surging and</a:t>
            </a:r>
          </a:p>
        </p:txBody>
      </p:sp>
      <p:sp>
        <p:nvSpPr>
          <p:cNvPr id="11" name="TextBox 10">
            <a:extLst>
              <a:ext uri="{FF2B5EF4-FFF2-40B4-BE49-F238E27FC236}">
                <a16:creationId xmlns:a16="http://schemas.microsoft.com/office/drawing/2014/main" id="{39C62944-88BB-3E43-A694-71EF283754CB}"/>
              </a:ext>
            </a:extLst>
          </p:cNvPr>
          <p:cNvSpPr txBox="1"/>
          <p:nvPr/>
        </p:nvSpPr>
        <p:spPr>
          <a:xfrm>
            <a:off x="2876786" y="2951748"/>
            <a:ext cx="2645368" cy="338554"/>
          </a:xfrm>
          <a:prstGeom prst="rect">
            <a:avLst/>
          </a:prstGeom>
          <a:noFill/>
        </p:spPr>
        <p:txBody>
          <a:bodyPr wrap="square" rtlCol="0">
            <a:spAutoFit/>
          </a:bodyPr>
          <a:lstStyle/>
          <a:p>
            <a:pPr algn="ctr"/>
            <a:r>
              <a:rPr lang="en-US" sz="1600" dirty="0">
                <a:solidFill>
                  <a:srgbClr val="00B0F0"/>
                </a:solidFill>
                <a:latin typeface="American Typewriter" panose="02090604020004020304" pitchFamily="18" charset="77"/>
              </a:rPr>
              <a:t>receding</a:t>
            </a:r>
          </a:p>
        </p:txBody>
      </p:sp>
      <p:pic>
        <p:nvPicPr>
          <p:cNvPr id="13" name="Picture 12">
            <a:extLst>
              <a:ext uri="{FF2B5EF4-FFF2-40B4-BE49-F238E27FC236}">
                <a16:creationId xmlns:a16="http://schemas.microsoft.com/office/drawing/2014/main" id="{122B5AC4-0752-8B42-883E-95CA3494807A}"/>
              </a:ext>
            </a:extLst>
          </p:cNvPr>
          <p:cNvPicPr>
            <a:picLocks noChangeAspect="1"/>
          </p:cNvPicPr>
          <p:nvPr/>
        </p:nvPicPr>
        <p:blipFill>
          <a:blip r:embed="rId3"/>
          <a:stretch>
            <a:fillRect/>
          </a:stretch>
        </p:blipFill>
        <p:spPr>
          <a:xfrm>
            <a:off x="96253" y="4323392"/>
            <a:ext cx="12504305" cy="2534608"/>
          </a:xfrm>
          <a:prstGeom prst="rect">
            <a:avLst/>
          </a:prstGeom>
        </p:spPr>
      </p:pic>
      <p:pic>
        <p:nvPicPr>
          <p:cNvPr id="14" name="Picture 13">
            <a:extLst>
              <a:ext uri="{FF2B5EF4-FFF2-40B4-BE49-F238E27FC236}">
                <a16:creationId xmlns:a16="http://schemas.microsoft.com/office/drawing/2014/main" id="{550F8433-2019-E54F-B05B-E769176FA761}"/>
              </a:ext>
            </a:extLst>
          </p:cNvPr>
          <p:cNvPicPr>
            <a:picLocks noChangeAspect="1"/>
          </p:cNvPicPr>
          <p:nvPr/>
        </p:nvPicPr>
        <p:blipFill>
          <a:blip r:embed="rId4"/>
          <a:stretch>
            <a:fillRect/>
          </a:stretch>
        </p:blipFill>
        <p:spPr>
          <a:xfrm>
            <a:off x="11764036" y="4662236"/>
            <a:ext cx="438836" cy="1786689"/>
          </a:xfrm>
          <a:prstGeom prst="rect">
            <a:avLst/>
          </a:prstGeom>
        </p:spPr>
      </p:pic>
    </p:spTree>
    <p:extLst>
      <p:ext uri="{BB962C8B-B14F-4D97-AF65-F5344CB8AC3E}">
        <p14:creationId xmlns:p14="http://schemas.microsoft.com/office/powerpoint/2010/main" val="1931841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3226</TotalTime>
  <Words>1434</Words>
  <Application>Microsoft Macintosh PowerPoint</Application>
  <PresentationFormat>Widescreen</PresentationFormat>
  <Paragraphs>233</Paragraphs>
  <Slides>37</Slides>
  <Notes>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ACaslon Bold</vt:lpstr>
      <vt:lpstr>American Typewriter</vt:lpstr>
      <vt:lpstr>Arial</vt:lpstr>
      <vt:lpstr>Calibri</vt:lpstr>
      <vt:lpstr>Calibri Light</vt:lpstr>
      <vt:lpstr>GreekFP</vt:lpstr>
      <vt:lpstr>Wingdings</vt:lpstr>
      <vt:lpstr>Office Theme</vt:lpstr>
      <vt:lpstr>New ways to read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ways to read</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Mailman</dc:creator>
  <cp:lastModifiedBy>Joshua Mailman</cp:lastModifiedBy>
  <cp:revision>121</cp:revision>
  <cp:lastPrinted>2021-02-27T21:56:56Z</cp:lastPrinted>
  <dcterms:created xsi:type="dcterms:W3CDTF">2021-02-23T15:07:03Z</dcterms:created>
  <dcterms:modified xsi:type="dcterms:W3CDTF">2021-02-28T17:33:52Z</dcterms:modified>
</cp:coreProperties>
</file>